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7FB4F-41AF-41EB-AB52-E6CB42736A05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A79FA-6914-43EC-A395-02D252CCC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A79FA-6914-43EC-A395-02D252CCCC3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6F9-18EF-40E4-8300-32FE45DFB5D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B36F9-18EF-40E4-8300-32FE45DFB5D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9B69C-85F6-4C09-B573-674939ABE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 VIỆN ĐA KHOA LỘC HÀ 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 DƯỢC LÂM SÀNG</a:t>
            </a:r>
          </a:p>
          <a:p>
            <a:pPr>
              <a:spcBef>
                <a:spcPts val="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 HOẠCH BÀI GIẢNG</a:t>
            </a: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corticoid</a:t>
            </a:r>
          </a:p>
          <a:p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00400" y="9144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áº©n trá»ng khi dÃ¹ng thuá»c chá»©a corticoi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35280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thị-tuyến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yên-tuyến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ACTH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(feedback) 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xẹp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None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lùn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GH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growth hormone),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Cushing do l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ạm dụng thuốc corticoid kéo 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ửng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buNone/>
            </a:pP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Glucocorticoid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tệ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vaccine virus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áº©n trá»ng khi dÃ¹ng thuá»c chá»©a corticoi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86200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5.1.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benh.vn/wp-content/uploads/2018/04/tuyen-thuong-th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262" y="2390775"/>
            <a:ext cx="34194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caodangytetphcm.edu.vn/wp-content/uploads/2018/04/tuyen-thuong-tha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514600"/>
            <a:ext cx="4762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5.1.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HPA (Hypothalamus - Pituitary - Adrenal):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CRH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Corticotropin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Releasing Hormone),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ACTH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Adrenocorticotropic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Hormone)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5.1.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15-25 mg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stress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CRH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ACTH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cortisol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4h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sau.Vậy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TT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/>
              <a:t>	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một đợt dùng GC kéo dài (trên 02 tuần) với liều cao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ngừng thuốc đột ngột, bệnh nhân có thể tử vong do suy thượng thận cấp, biểu hiện các triệu chứng tiêu hóa, giảm Na</a:t>
            </a:r>
            <a:r>
              <a:rPr lang="vi-VN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+,  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 K</a:t>
            </a:r>
            <a:r>
              <a:rPr lang="vi-VN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máu, suy nhược, tụt huyết áp. Vì thế không được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thuốc đột ngột.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Thuá»c Corticoid quÃ½ nhÆ°ng váº«n ráº¥t nguy hiá»m khi sá»­ dá»¥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910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5.2.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lupu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giờ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thị-tuyến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5.2.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đợt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(dưới 02 tuần)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 10 mg/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prednisolon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HÀNH CHÍNH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1.Tên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2.Tên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corticoid</a:t>
            </a:r>
            <a:endParaRPr lang="en-US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3.Bài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4.Đối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endParaRPr lang="en-US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90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80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3) </a:t>
            </a:r>
          </a:p>
          <a:p>
            <a:pPr lvl="0">
              <a:buNone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Bs.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>
              <a:buNone/>
            </a:pP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Ds.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Trâm</a:t>
            </a:r>
            <a:endParaRPr lang="en-US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5.2.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Khi dùng corticoid tự nhiên (cortisol, hydrocortison) phải ăn nhạt.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huốc tổng hợp, ăn tương đối nhạt.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Kiểm tra định kỳ nước tiểu, huyết áp, glucose máu, dạ dày, xương cột sống, kali máu.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Dùng thuốc phối hợp: Tăng liều Insulin đối với bệnh nhân đái tháo đường, phối hợp kháng sinh nếu có nhiễm khuẩn.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Chế độ ăn: nhiều protein, calci và kali. Ít muối, đường và lipid.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Tuyệt đối vô khuẩn khi dùng corticoid tiêm vào ổ khớp.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5.3. 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</a:t>
            </a:r>
            <a:endParaRPr lang="en-US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295400"/>
          <a:ext cx="8534398" cy="5257801"/>
        </p:xfrm>
        <a:graphic>
          <a:graphicData uri="http://schemas.openxmlformats.org/drawingml/2006/table">
            <a:tbl>
              <a:tblPr/>
              <a:tblGrid>
                <a:gridCol w="2076987"/>
                <a:gridCol w="964190"/>
                <a:gridCol w="1034954"/>
                <a:gridCol w="1034954"/>
                <a:gridCol w="1114567"/>
                <a:gridCol w="1194179"/>
                <a:gridCol w="1114567"/>
              </a:tblGrid>
              <a:tr h="1270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Tên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thuốc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Thời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gian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bán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hủy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</a:t>
                      </a:r>
                      <a:r>
                        <a:rPr lang="en-US" sz="1600" b="1" i="1" baseline="-25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1/2 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(h)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Độ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dài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tác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dụng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(h)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Tác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dụng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chống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viêm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Giữ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Na</a:t>
                      </a:r>
                      <a:r>
                        <a:rPr lang="en-US" sz="1600" b="1" baseline="300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Liều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sinh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lý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(mg)</a:t>
                      </a: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n-US" sz="16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lượng</a:t>
                      </a: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GC </a:t>
                      </a:r>
                      <a:r>
                        <a:rPr lang="en-US" sz="16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cần</a:t>
                      </a: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cho</a:t>
                      </a:r>
                      <a:r>
                        <a:rPr lang="en-US" sz="1600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24h)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Liều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chống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viêm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(mg)</a:t>
                      </a:r>
                      <a:endParaRPr lang="en-US" sz="16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Hydrocortison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8 - 12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(ngắn)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Cortison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1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highlight>
                            <a:srgbClr val="FF00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Prednison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12 - 36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trung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bình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highlight>
                            <a:srgbClr val="FF00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Prednisolon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highlight>
                            <a:srgbClr val="FF00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Methylprednisolon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highlight>
                            <a:srgbClr val="FF00FF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Triamcinolon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2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highlight>
                            <a:srgbClr val="00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Dexamethason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36 - 72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(dài)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highlight>
                            <a:srgbClr val="00FF00"/>
                          </a:highligh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Betamethason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0,75</a:t>
                      </a:r>
                      <a:endParaRPr lang="en-US" sz="16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76" marR="62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5.3.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Hydrocortison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Cortison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Betamethason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dexamethason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GC.       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Methylprednisolon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/>
              <a:t>	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6.1.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sụn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6.2.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50% BN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gẫy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calci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calci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1000 mg/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 400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estrogen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(30-60phút/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6.3.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2- 3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s://caodangytetphcm.edu.vn/wp-content/uploads/2018/04/tuyen-thuong-tha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34340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6.4.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Cushing do </a:t>
            </a:r>
            <a:r>
              <a:rPr lang="en-US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Cushing.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GC.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hen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steroid…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Cushing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corticoid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Internet).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Bá»nh nhÃ¢n bá» há»i chá»©ng Cushing vÃ  má»c rÃ¢u do dÃ¹ng corticoid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733800"/>
            <a:ext cx="2743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6.5.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Loét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NSAIDs.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histamine H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huá»c Corticoid quÃ½ nhÆ°ng váº«n ráº¥t nguy hiá»m khi sá»­ dá»¥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895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6.6.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glucose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triglycerid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insulin,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insulin,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insulin.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BN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(gene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insulin,...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7.1.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herpes simplex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huoc-nho-mat-chua-corticoid-tac-dung-phu-cuc-nguy-hiem-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196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MỤC TIÊU  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 dẫn, giải thích cho người bệnh tuân thủ điều trị trong dùng thuốc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TÀI LIỆU THAM KHẢO CHÍNH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Nam, (2009).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(2011).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7.2.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Candida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ho,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khàn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Candida ở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4" name="Picture 3" descr="https://photo-1-baomoi.zadn.vn/w1000_r1/16/02/28/144/18753789/2_27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352800"/>
            <a:ext cx="27432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7.3.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khuẫn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corticoid -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Internet)</a:t>
            </a:r>
          </a:p>
          <a:p>
            <a:pPr algn="ctr">
              <a:buNone/>
            </a:pPr>
            <a:r>
              <a:rPr lang="en-US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âTrá»©ng cÃ¡ Äá» do láº¡m dá»¥ng corticoid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314574"/>
            <a:ext cx="3733799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điêu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corticoid</a:t>
            </a: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vắc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(Corticoid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vắc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cortisone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GC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GC.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Æ° váº¥n bÃ¡c sÄ© khi sá»­ dá»¥ng thuá»c sai liá»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1148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http://file.medinet.gov.vn/UploadImages/soytehcm/2017/09/28/hinh-dls-1.png?w=9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432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áº¿t quáº£ hÃ¬nh áº£nh cho hÃ¬nh áº£nh dÆ°á»£c lÃ¢m sÃ 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286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Káº¿t quáº£ hÃ¬nh áº£nh cho hÃ¬nh áº£nh dÆ°á»£c lÃ¢m sÃ 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10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7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endParaRPr lang="en-US" sz="8000" b="1" dirty="0" smtClean="0"/>
          </a:p>
          <a:p>
            <a:pPr algn="ctr">
              <a:buNone/>
            </a:pPr>
            <a:endParaRPr lang="en-US" sz="72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endParaRPr lang="en-US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Corticoid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corticosteroid,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glucocorticosteroid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(GC)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hydrocortison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cortison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hormon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prednisolon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methylprednisolon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dexamethason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Thuá»c Corticoid quÃ½ nhÆ°ng váº«n ráº¥t nguy hiá»m khi sá»­ dá»¥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/>
              <a:t>	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Glucocorticoid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glucid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protid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lipid,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phospho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calci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thèm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pepsin,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nhầy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1.2.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GC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prostaglandin 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NSAID);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(prostaglandin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acid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ban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hen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shock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lupus ban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2.3.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Glucocorticoid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(cream, gel);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Thuá»c Corticoid quÃ½ nhÆ°ng váº«n ráº¥t nguy hiá»m khi sá»­ dá»¥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0386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Nam,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corticoid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1723</Words>
  <Application>Microsoft Office PowerPoint</Application>
  <PresentationFormat>On-screen Show (4:3)</PresentationFormat>
  <Paragraphs>224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142</cp:revision>
  <dcterms:created xsi:type="dcterms:W3CDTF">2018-09-24T09:40:19Z</dcterms:created>
  <dcterms:modified xsi:type="dcterms:W3CDTF">2018-10-02T09:46:03Z</dcterms:modified>
</cp:coreProperties>
</file>