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6" r:id="rId17"/>
    <p:sldId id="275" r:id="rId18"/>
    <p:sldId id="280" r:id="rId19"/>
    <p:sldId id="279" r:id="rId20"/>
    <p:sldId id="278" r:id="rId21"/>
    <p:sldId id="277" r:id="rId22"/>
    <p:sldId id="281" r:id="rId23"/>
    <p:sldId id="282" r:id="rId24"/>
    <p:sldId id="285" r:id="rId25"/>
    <p:sldId id="304" r:id="rId26"/>
    <p:sldId id="284" r:id="rId27"/>
    <p:sldId id="283" r:id="rId28"/>
    <p:sldId id="286" r:id="rId29"/>
    <p:sldId id="297" r:id="rId30"/>
    <p:sldId id="288" r:id="rId31"/>
    <p:sldId id="289" r:id="rId32"/>
    <p:sldId id="291" r:id="rId33"/>
    <p:sldId id="300" r:id="rId34"/>
    <p:sldId id="299" r:id="rId35"/>
    <p:sldId id="301" r:id="rId36"/>
    <p:sldId id="30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9E150-D3E3-414E-B728-EA69FEDD206C}" type="datetimeFigureOut">
              <a:rPr lang="en-US" smtClean="0"/>
              <a:pPr/>
              <a:t>10/5/2018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2BB605-8164-47F4-ADC5-CA44F77EC3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BB605-8164-47F4-ADC5-CA44F77EC38D}"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92CCB5-DC61-455D-A811-C0985CF64099}"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2CCB5-DC61-455D-A811-C0985CF64099}"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2CCB5-DC61-455D-A811-C0985CF64099}"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2CCB5-DC61-455D-A811-C0985CF64099}"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92CCB5-DC61-455D-A811-C0985CF64099}" type="datetimeFigureOut">
              <a:rPr lang="en-US" smtClean="0"/>
              <a:pPr/>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92CCB5-DC61-455D-A811-C0985CF64099}" type="datetimeFigureOut">
              <a:rPr lang="en-US" smtClean="0"/>
              <a:pPr/>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2CCB5-DC61-455D-A811-C0985CF64099}" type="datetimeFigureOut">
              <a:rPr lang="en-US" smtClean="0"/>
              <a:pPr/>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92CCB5-DC61-455D-A811-C0985CF64099}" type="datetimeFigureOut">
              <a:rPr lang="en-US" smtClean="0"/>
              <a:pPr/>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2CCB5-DC61-455D-A811-C0985CF64099}" type="datetimeFigureOut">
              <a:rPr lang="en-US" smtClean="0"/>
              <a:pPr/>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2CCB5-DC61-455D-A811-C0985CF64099}" type="datetimeFigureOut">
              <a:rPr lang="en-US" smtClean="0"/>
              <a:pPr/>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2CCB5-DC61-455D-A811-C0985CF64099}" type="datetimeFigureOut">
              <a:rPr lang="en-US" smtClean="0"/>
              <a:pPr/>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A9582-8CCC-40AF-BA3C-B8F9F42C27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2CCB5-DC61-455D-A811-C0985CF64099}" type="datetimeFigureOut">
              <a:rPr lang="en-US" smtClean="0"/>
              <a:pPr/>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A9582-8CCC-40AF-BA3C-B8F9F42C27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lstStyle/>
          <a:p>
            <a:r>
              <a:rPr lang="en-US" sz="2800" dirty="0" smtClean="0">
                <a:solidFill>
                  <a:schemeClr val="tx1"/>
                </a:solidFill>
                <a:latin typeface="Times New Roman" pitchFamily="18" charset="0"/>
                <a:cs typeface="Times New Roman" pitchFamily="18" charset="0"/>
              </a:rPr>
              <a:t>BỆNH VIỆN ĐA KHOA LỘC HÀ </a:t>
            </a:r>
          </a:p>
          <a:p>
            <a:pPr>
              <a:spcBef>
                <a:spcPts val="0"/>
              </a:spcBef>
            </a:pPr>
            <a:r>
              <a:rPr lang="en-US" sz="2800" b="1" dirty="0" smtClean="0">
                <a:solidFill>
                  <a:schemeClr val="tx1"/>
                </a:solidFill>
                <a:latin typeface="Times New Roman" pitchFamily="18" charset="0"/>
                <a:cs typeface="Times New Roman" pitchFamily="18" charset="0"/>
              </a:rPr>
              <a:t>TỔ DƯỢC LÂM SÀNG</a:t>
            </a:r>
          </a:p>
          <a:p>
            <a:pPr>
              <a:spcBef>
                <a:spcPts val="0"/>
              </a:spcBef>
            </a:pPr>
            <a:endParaRPr lang="en-US" dirty="0" smtClean="0">
              <a:latin typeface="Times New Roman" pitchFamily="18" charset="0"/>
              <a:cs typeface="Times New Roman" pitchFamily="18" charset="0"/>
            </a:endParaRPr>
          </a:p>
          <a:p>
            <a:pPr>
              <a:spcBef>
                <a:spcPts val="0"/>
              </a:spcBef>
            </a:pPr>
            <a:r>
              <a:rPr lang="en-US" sz="4400" b="1" dirty="0" smtClean="0">
                <a:solidFill>
                  <a:srgbClr val="002060"/>
                </a:solidFill>
                <a:latin typeface="Times New Roman" pitchFamily="18" charset="0"/>
                <a:cs typeface="Times New Roman" pitchFamily="18" charset="0"/>
              </a:rPr>
              <a:t>KẾ HOẠCH BÀI GIẢNG</a:t>
            </a:r>
            <a:endParaRPr lang="en-US" sz="4400" dirty="0" smtClean="0">
              <a:solidFill>
                <a:srgbClr val="002060"/>
              </a:solidFill>
              <a:latin typeface="Times New Roman" pitchFamily="18" charset="0"/>
              <a:cs typeface="Times New Roman" pitchFamily="18" charset="0"/>
            </a:endParaRPr>
          </a:p>
          <a:p>
            <a:pPr>
              <a:spcBef>
                <a:spcPts val="0"/>
              </a:spcBef>
            </a:pPr>
            <a:r>
              <a:rPr lang="en-US" sz="4000" b="1" dirty="0" err="1" smtClean="0">
                <a:solidFill>
                  <a:srgbClr val="0070C0"/>
                </a:solidFill>
                <a:latin typeface="Times New Roman" pitchFamily="18" charset="0"/>
                <a:cs typeface="Times New Roman" pitchFamily="18" charset="0"/>
              </a:rPr>
              <a:t>Tên</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bài</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giảng</a:t>
            </a:r>
            <a:r>
              <a:rPr lang="en-US" sz="4000" b="1" dirty="0" smtClean="0">
                <a:solidFill>
                  <a:srgbClr val="0070C0"/>
                </a:solidFill>
                <a:latin typeface="Times New Roman" pitchFamily="18" charset="0"/>
                <a:cs typeface="Times New Roman" pitchFamily="18" charset="0"/>
              </a:rPr>
              <a:t> </a:t>
            </a:r>
            <a:endParaRPr lang="en-US" sz="4000" dirty="0" smtClean="0">
              <a:solidFill>
                <a:srgbClr val="0070C0"/>
              </a:solidFill>
              <a:latin typeface="Times New Roman" pitchFamily="18" charset="0"/>
              <a:cs typeface="Times New Roman" pitchFamily="18" charset="0"/>
            </a:endParaRPr>
          </a:p>
          <a:p>
            <a:pPr>
              <a:spcBef>
                <a:spcPts val="0"/>
              </a:spcBef>
            </a:pPr>
            <a:r>
              <a:rPr lang="en-US" sz="4000" b="1" i="1" dirty="0" err="1" smtClean="0">
                <a:solidFill>
                  <a:srgbClr val="C00000"/>
                </a:solidFill>
                <a:latin typeface="Times New Roman" pitchFamily="18" charset="0"/>
                <a:cs typeface="Times New Roman" pitchFamily="18" charset="0"/>
              </a:rPr>
              <a:t>Các</a:t>
            </a:r>
            <a:r>
              <a:rPr lang="en-US" sz="4000" b="1" i="1" dirty="0" smtClean="0">
                <a:solidFill>
                  <a:srgbClr val="C00000"/>
                </a:solidFill>
                <a:latin typeface="Times New Roman" pitchFamily="18" charset="0"/>
                <a:cs typeface="Times New Roman" pitchFamily="18" charset="0"/>
              </a:rPr>
              <a:t> </a:t>
            </a:r>
            <a:r>
              <a:rPr lang="en-US" sz="4000" b="1" i="1" dirty="0" err="1" smtClean="0">
                <a:solidFill>
                  <a:srgbClr val="C00000"/>
                </a:solidFill>
                <a:latin typeface="Times New Roman" pitchFamily="18" charset="0"/>
                <a:cs typeface="Times New Roman" pitchFamily="18" charset="0"/>
              </a:rPr>
              <a:t>đường</a:t>
            </a:r>
            <a:r>
              <a:rPr lang="en-US" sz="4000" b="1" i="1" dirty="0" smtClean="0">
                <a:solidFill>
                  <a:srgbClr val="C00000"/>
                </a:solidFill>
                <a:latin typeface="Times New Roman" pitchFamily="18" charset="0"/>
                <a:cs typeface="Times New Roman" pitchFamily="18" charset="0"/>
              </a:rPr>
              <a:t> </a:t>
            </a:r>
            <a:r>
              <a:rPr lang="en-US" sz="4000" b="1" i="1" dirty="0" err="1" smtClean="0">
                <a:solidFill>
                  <a:srgbClr val="C00000"/>
                </a:solidFill>
                <a:latin typeface="Times New Roman" pitchFamily="18" charset="0"/>
                <a:cs typeface="Times New Roman" pitchFamily="18" charset="0"/>
              </a:rPr>
              <a:t>đưa</a:t>
            </a:r>
            <a:r>
              <a:rPr lang="en-US" sz="4000" b="1" i="1" dirty="0" smtClean="0">
                <a:solidFill>
                  <a:srgbClr val="C00000"/>
                </a:solidFill>
                <a:latin typeface="Times New Roman" pitchFamily="18" charset="0"/>
                <a:cs typeface="Times New Roman" pitchFamily="18" charset="0"/>
              </a:rPr>
              <a:t> </a:t>
            </a:r>
            <a:r>
              <a:rPr lang="en-US" sz="4000" b="1" i="1" dirty="0" err="1" smtClean="0">
                <a:solidFill>
                  <a:srgbClr val="C00000"/>
                </a:solidFill>
                <a:latin typeface="Times New Roman" pitchFamily="18" charset="0"/>
                <a:cs typeface="Times New Roman" pitchFamily="18" charset="0"/>
              </a:rPr>
              <a:t>thuốc</a:t>
            </a:r>
            <a:r>
              <a:rPr lang="en-US" sz="4000" b="1" i="1" dirty="0" smtClean="0">
                <a:solidFill>
                  <a:srgbClr val="C00000"/>
                </a:solidFill>
                <a:latin typeface="Times New Roman" pitchFamily="18" charset="0"/>
                <a:cs typeface="Times New Roman" pitchFamily="18" charset="0"/>
              </a:rPr>
              <a:t> </a:t>
            </a:r>
            <a:r>
              <a:rPr lang="en-US" sz="4000" b="1" i="1" dirty="0" err="1" smtClean="0">
                <a:solidFill>
                  <a:srgbClr val="C00000"/>
                </a:solidFill>
                <a:latin typeface="Times New Roman" pitchFamily="18" charset="0"/>
                <a:cs typeface="Times New Roman" pitchFamily="18" charset="0"/>
              </a:rPr>
              <a:t>vào</a:t>
            </a:r>
            <a:r>
              <a:rPr lang="en-US" sz="4000" b="1" i="1" dirty="0" smtClean="0">
                <a:solidFill>
                  <a:srgbClr val="C00000"/>
                </a:solidFill>
                <a:latin typeface="Times New Roman" pitchFamily="18" charset="0"/>
                <a:cs typeface="Times New Roman" pitchFamily="18" charset="0"/>
              </a:rPr>
              <a:t> </a:t>
            </a:r>
            <a:r>
              <a:rPr lang="en-US" sz="4000" b="1" i="1" dirty="0" err="1" smtClean="0">
                <a:solidFill>
                  <a:srgbClr val="C00000"/>
                </a:solidFill>
                <a:latin typeface="Times New Roman" pitchFamily="18" charset="0"/>
                <a:cs typeface="Times New Roman" pitchFamily="18" charset="0"/>
              </a:rPr>
              <a:t>cơ</a:t>
            </a:r>
            <a:r>
              <a:rPr lang="en-US" sz="4000" b="1" i="1" dirty="0" smtClean="0">
                <a:solidFill>
                  <a:srgbClr val="C00000"/>
                </a:solidFill>
                <a:latin typeface="Times New Roman" pitchFamily="18" charset="0"/>
                <a:cs typeface="Times New Roman" pitchFamily="18" charset="0"/>
              </a:rPr>
              <a:t> </a:t>
            </a:r>
            <a:r>
              <a:rPr lang="en-US" sz="4000" b="1" i="1" dirty="0" err="1" smtClean="0">
                <a:solidFill>
                  <a:srgbClr val="C00000"/>
                </a:solidFill>
                <a:latin typeface="Times New Roman" pitchFamily="18" charset="0"/>
                <a:cs typeface="Times New Roman" pitchFamily="18" charset="0"/>
              </a:rPr>
              <a:t>thể</a:t>
            </a:r>
            <a:r>
              <a:rPr lang="en-US" sz="4000" b="1" i="1" dirty="0" smtClean="0">
                <a:solidFill>
                  <a:srgbClr val="C00000"/>
                </a:solidFill>
                <a:latin typeface="Times New Roman" pitchFamily="18" charset="0"/>
                <a:cs typeface="Times New Roman" pitchFamily="18" charset="0"/>
              </a:rPr>
              <a:t> </a:t>
            </a:r>
          </a:p>
          <a:p>
            <a:pPr>
              <a:spcBef>
                <a:spcPts val="0"/>
              </a:spcBef>
            </a:pPr>
            <a:r>
              <a:rPr lang="en-US" sz="4000" b="1" i="1" dirty="0" err="1" smtClean="0">
                <a:solidFill>
                  <a:srgbClr val="C00000"/>
                </a:solidFill>
                <a:latin typeface="Times New Roman" pitchFamily="18" charset="0"/>
                <a:cs typeface="Times New Roman" pitchFamily="18" charset="0"/>
              </a:rPr>
              <a:t>và</a:t>
            </a:r>
            <a:r>
              <a:rPr lang="en-US" sz="4000" b="1" i="1" dirty="0" smtClean="0">
                <a:solidFill>
                  <a:srgbClr val="C00000"/>
                </a:solidFill>
                <a:latin typeface="Times New Roman" pitchFamily="18" charset="0"/>
                <a:cs typeface="Times New Roman" pitchFamily="18" charset="0"/>
              </a:rPr>
              <a:t> </a:t>
            </a:r>
            <a:r>
              <a:rPr lang="en-US" sz="4000" b="1" i="1" dirty="0" err="1" smtClean="0">
                <a:solidFill>
                  <a:srgbClr val="C00000"/>
                </a:solidFill>
                <a:latin typeface="Times New Roman" pitchFamily="18" charset="0"/>
                <a:cs typeface="Times New Roman" pitchFamily="18" charset="0"/>
              </a:rPr>
              <a:t>cách</a:t>
            </a:r>
            <a:r>
              <a:rPr lang="en-US" sz="4000" b="1" i="1" dirty="0" smtClean="0">
                <a:solidFill>
                  <a:srgbClr val="C00000"/>
                </a:solidFill>
                <a:latin typeface="Times New Roman" pitchFamily="18" charset="0"/>
                <a:cs typeface="Times New Roman" pitchFamily="18" charset="0"/>
              </a:rPr>
              <a:t> </a:t>
            </a:r>
            <a:r>
              <a:rPr lang="en-US" sz="4000" b="1" i="1" dirty="0" err="1" smtClean="0">
                <a:solidFill>
                  <a:srgbClr val="C00000"/>
                </a:solidFill>
                <a:latin typeface="Times New Roman" pitchFamily="18" charset="0"/>
                <a:cs typeface="Times New Roman" pitchFamily="18" charset="0"/>
              </a:rPr>
              <a:t>sử</a:t>
            </a:r>
            <a:r>
              <a:rPr lang="en-US" sz="4000" b="1" i="1" dirty="0" smtClean="0">
                <a:solidFill>
                  <a:srgbClr val="C00000"/>
                </a:solidFill>
                <a:latin typeface="Times New Roman" pitchFamily="18" charset="0"/>
                <a:cs typeface="Times New Roman" pitchFamily="18" charset="0"/>
              </a:rPr>
              <a:t> </a:t>
            </a:r>
            <a:r>
              <a:rPr lang="en-US" sz="4000" b="1" i="1" dirty="0" err="1" smtClean="0">
                <a:solidFill>
                  <a:srgbClr val="C00000"/>
                </a:solidFill>
                <a:latin typeface="Times New Roman" pitchFamily="18" charset="0"/>
                <a:cs typeface="Times New Roman" pitchFamily="18" charset="0"/>
              </a:rPr>
              <a:t>dụng</a:t>
            </a:r>
            <a:endParaRPr lang="en-US" sz="4000" b="1" i="1" dirty="0" smtClean="0">
              <a:solidFill>
                <a:srgbClr val="C00000"/>
              </a:solidFill>
              <a:latin typeface="Times New Roman" pitchFamily="18" charset="0"/>
              <a:cs typeface="Times New Roman" pitchFamily="18" charset="0"/>
            </a:endParaRPr>
          </a:p>
          <a:p>
            <a:pPr algn="l"/>
            <a:endParaRPr lang="en-US" dirty="0"/>
          </a:p>
        </p:txBody>
      </p:sp>
      <p:cxnSp>
        <p:nvCxnSpPr>
          <p:cNvPr id="5" name="Straight Connector 4"/>
          <p:cNvCxnSpPr/>
          <p:nvPr/>
        </p:nvCxnSpPr>
        <p:spPr>
          <a:xfrm>
            <a:off x="3429000" y="914400"/>
            <a:ext cx="25908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Má»t sá» dáº¡ng thuá»c dÃ¹ng ÄÆ°á»ng uá»ng."/>
          <p:cNvPicPr/>
          <p:nvPr/>
        </p:nvPicPr>
        <p:blipFill>
          <a:blip r:embed="rId2"/>
          <a:srcRect/>
          <a:stretch>
            <a:fillRect/>
          </a:stretch>
        </p:blipFill>
        <p:spPr bwMode="auto">
          <a:xfrm>
            <a:off x="1905000" y="4191000"/>
            <a:ext cx="2495550" cy="2209800"/>
          </a:xfrm>
          <a:prstGeom prst="rect">
            <a:avLst/>
          </a:prstGeom>
          <a:noFill/>
          <a:ln w="9525">
            <a:noFill/>
            <a:miter lim="800000"/>
            <a:headEnd/>
            <a:tailEnd/>
          </a:ln>
        </p:spPr>
      </p:pic>
      <p:pic>
        <p:nvPicPr>
          <p:cNvPr id="7" name="Picture 6" descr="Káº¿t quáº£ hÃ¬nh áº£nh cho thuá»c tiÃªm"/>
          <p:cNvPicPr/>
          <p:nvPr/>
        </p:nvPicPr>
        <p:blipFill>
          <a:blip r:embed="rId3"/>
          <a:srcRect/>
          <a:stretch>
            <a:fillRect/>
          </a:stretch>
        </p:blipFill>
        <p:spPr bwMode="auto">
          <a:xfrm>
            <a:off x="4800600" y="4191000"/>
            <a:ext cx="3124200" cy="2286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b="1" i="1" dirty="0">
                <a:solidFill>
                  <a:srgbClr val="FF0000"/>
                </a:solidFill>
                <a:latin typeface="Times New Roman" pitchFamily="18" charset="0"/>
                <a:cs typeface="Times New Roman" pitchFamily="18" charset="0"/>
              </a:rPr>
              <a:t>3. </a:t>
            </a:r>
            <a:r>
              <a:rPr lang="en-US" b="1" i="1" dirty="0" err="1">
                <a:solidFill>
                  <a:srgbClr val="FF0000"/>
                </a:solidFill>
                <a:latin typeface="Times New Roman" pitchFamily="18" charset="0"/>
                <a:cs typeface="Times New Roman" pitchFamily="18" charset="0"/>
              </a:rPr>
              <a:t>Đường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uống</a:t>
            </a:r>
            <a:endParaRPr lang="en-US" dirty="0">
              <a:solidFill>
                <a:srgbClr val="FF0000"/>
              </a:solidFill>
              <a:latin typeface="Times New Roman" pitchFamily="18" charset="0"/>
              <a:cs typeface="Times New Roman" pitchFamily="18" charset="0"/>
            </a:endParaRPr>
          </a:p>
          <a:p>
            <a:pPr>
              <a:buNone/>
            </a:pP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uống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dùng</a:t>
            </a:r>
            <a:r>
              <a:rPr lang="en-US" dirty="0">
                <a:solidFill>
                  <a:srgbClr val="002060"/>
                </a:solidFill>
                <a:latin typeface="Times New Roman" pitchFamily="18" charset="0"/>
                <a:cs typeface="Times New Roman" pitchFamily="18" charset="0"/>
              </a:rPr>
              <a:t>  qua </a:t>
            </a:r>
            <a:r>
              <a:rPr lang="en-US" dirty="0" err="1">
                <a:solidFill>
                  <a:srgbClr val="002060"/>
                </a:solidFill>
                <a:latin typeface="Times New Roman" pitchFamily="18" charset="0"/>
                <a:cs typeface="Times New Roman" pitchFamily="18" charset="0"/>
              </a:rPr>
              <a:t>đường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hóa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chịu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động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lợi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sinh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khả</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như</a:t>
            </a:r>
            <a:r>
              <a:rPr lang="en-US" dirty="0">
                <a:solidFill>
                  <a:srgbClr val="002060"/>
                </a:solidFill>
                <a:latin typeface="Times New Roman" pitchFamily="18" charset="0"/>
                <a:cs typeface="Times New Roman" pitchFamily="18" charset="0"/>
              </a:rPr>
              <a:t>:</a:t>
            </a:r>
          </a:p>
          <a:p>
            <a:pPr>
              <a:buNone/>
            </a:pP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Phải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trải</a:t>
            </a:r>
            <a:r>
              <a:rPr lang="en-US" dirty="0">
                <a:solidFill>
                  <a:srgbClr val="002060"/>
                </a:solidFill>
                <a:latin typeface="Times New Roman" pitchFamily="18" charset="0"/>
                <a:cs typeface="Times New Roman" pitchFamily="18" charset="0"/>
              </a:rPr>
              <a:t> qua </a:t>
            </a:r>
            <a:r>
              <a:rPr lang="en-US" dirty="0" err="1">
                <a:solidFill>
                  <a:srgbClr val="002060"/>
                </a:solidFill>
                <a:latin typeface="Times New Roman" pitchFamily="18" charset="0"/>
                <a:cs typeface="Times New Roman" pitchFamily="18" charset="0"/>
              </a:rPr>
              <a:t>một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bậc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thang</a:t>
            </a:r>
            <a:r>
              <a:rPr lang="en-US" dirty="0">
                <a:solidFill>
                  <a:srgbClr val="002060"/>
                </a:solidFill>
                <a:latin typeface="Times New Roman" pitchFamily="18" charset="0"/>
                <a:cs typeface="Times New Roman" pitchFamily="18" charset="0"/>
              </a:rPr>
              <a:t> pH </a:t>
            </a:r>
            <a:r>
              <a:rPr lang="en-US" dirty="0" err="1">
                <a:solidFill>
                  <a:srgbClr val="002060"/>
                </a:solidFill>
                <a:latin typeface="Times New Roman" pitchFamily="18" charset="0"/>
                <a:cs typeface="Times New Roman" pitchFamily="18" charset="0"/>
              </a:rPr>
              <a:t>thay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đổi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quá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nhiều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từ</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khoảng</a:t>
            </a:r>
            <a:r>
              <a:rPr lang="en-US" dirty="0">
                <a:solidFill>
                  <a:srgbClr val="002060"/>
                </a:solidFill>
                <a:latin typeface="Times New Roman" pitchFamily="18" charset="0"/>
                <a:cs typeface="Times New Roman" pitchFamily="18" charset="0"/>
              </a:rPr>
              <a:t> pH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1 ở </a:t>
            </a:r>
            <a:r>
              <a:rPr lang="en-US" dirty="0" err="1">
                <a:solidFill>
                  <a:srgbClr val="002060"/>
                </a:solidFill>
                <a:latin typeface="Times New Roman" pitchFamily="18" charset="0"/>
                <a:cs typeface="Times New Roman" pitchFamily="18" charset="0"/>
              </a:rPr>
              <a:t>dạ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dày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đến</a:t>
            </a:r>
            <a:r>
              <a:rPr lang="en-US" dirty="0">
                <a:solidFill>
                  <a:srgbClr val="002060"/>
                </a:solidFill>
                <a:latin typeface="Times New Roman" pitchFamily="18" charset="0"/>
                <a:cs typeface="Times New Roman" pitchFamily="18" charset="0"/>
              </a:rPr>
              <a:t> pH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8 ở </a:t>
            </a:r>
            <a:r>
              <a:rPr lang="en-US" dirty="0" err="1">
                <a:solidFill>
                  <a:srgbClr val="002060"/>
                </a:solidFill>
                <a:latin typeface="Times New Roman" pitchFamily="18" charset="0"/>
                <a:cs typeface="Times New Roman" pitchFamily="18" charset="0"/>
              </a:rPr>
              <a:t>đại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tràng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nhiều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chỉ</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bền</a:t>
            </a:r>
            <a:r>
              <a:rPr lang="en-US" dirty="0">
                <a:solidFill>
                  <a:srgbClr val="002060"/>
                </a:solidFill>
                <a:latin typeface="Times New Roman" pitchFamily="18" charset="0"/>
                <a:cs typeface="Times New Roman" pitchFamily="18" charset="0"/>
              </a:rPr>
              <a:t> hay </a:t>
            </a:r>
            <a:r>
              <a:rPr lang="en-US" dirty="0" err="1">
                <a:solidFill>
                  <a:srgbClr val="002060"/>
                </a:solidFill>
                <a:latin typeface="Times New Roman" pitchFamily="18" charset="0"/>
                <a:cs typeface="Times New Roman" pitchFamily="18" charset="0"/>
              </a:rPr>
              <a:t>chỉ</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hấp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a:t>
            </a:r>
            <a:r>
              <a:rPr lang="en-US" dirty="0">
                <a:solidFill>
                  <a:srgbClr val="002060"/>
                </a:solidFill>
                <a:latin typeface="Times New Roman" pitchFamily="18" charset="0"/>
                <a:cs typeface="Times New Roman" pitchFamily="18" charset="0"/>
              </a:rPr>
              <a:t> ở </a:t>
            </a:r>
            <a:r>
              <a:rPr lang="en-US" dirty="0" err="1">
                <a:solidFill>
                  <a:srgbClr val="002060"/>
                </a:solidFill>
                <a:latin typeface="Times New Roman" pitchFamily="18" charset="0"/>
                <a:cs typeface="Times New Roman" pitchFamily="18" charset="0"/>
              </a:rPr>
              <a:t>một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khoảng</a:t>
            </a:r>
            <a:r>
              <a:rPr lang="en-US" dirty="0">
                <a:solidFill>
                  <a:srgbClr val="002060"/>
                </a:solidFill>
                <a:latin typeface="Times New Roman" pitchFamily="18" charset="0"/>
                <a:cs typeface="Times New Roman" pitchFamily="18" charset="0"/>
              </a:rPr>
              <a:t> pH </a:t>
            </a:r>
            <a:r>
              <a:rPr lang="en-US" dirty="0" err="1">
                <a:solidFill>
                  <a:srgbClr val="002060"/>
                </a:solidFill>
                <a:latin typeface="Times New Roman" pitchFamily="18" charset="0"/>
                <a:cs typeface="Times New Roman" pitchFamily="18" charset="0"/>
              </a:rPr>
              <a:t>nhất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định</a:t>
            </a:r>
            <a:r>
              <a:rPr lang="en-US" dirty="0">
                <a:solidFill>
                  <a:srgbClr val="002060"/>
                </a:solidFill>
                <a:latin typeface="Times New Roman" pitchFamily="18" charset="0"/>
                <a:cs typeface="Times New Roman" pitchFamily="18" charset="0"/>
              </a:rPr>
              <a:t>.</a:t>
            </a:r>
          </a:p>
          <a:p>
            <a:pPr>
              <a:buNone/>
            </a:pP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động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bởi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hệ</a:t>
            </a:r>
            <a:r>
              <a:rPr lang="en-US" dirty="0">
                <a:solidFill>
                  <a:srgbClr val="002060"/>
                </a:solidFill>
                <a:latin typeface="Times New Roman" pitchFamily="18" charset="0"/>
                <a:cs typeface="Times New Roman" pitchFamily="18" charset="0"/>
              </a:rPr>
              <a:t> men, </a:t>
            </a:r>
            <a:r>
              <a:rPr lang="en-US" dirty="0" err="1">
                <a:solidFill>
                  <a:srgbClr val="002060"/>
                </a:solidFill>
                <a:latin typeface="Times New Roman" pitchFamily="18" charset="0"/>
                <a:cs typeface="Times New Roman" pitchFamily="18" charset="0"/>
              </a:rPr>
              <a:t>hệ</a:t>
            </a:r>
            <a:r>
              <a:rPr lang="en-US" dirty="0">
                <a:solidFill>
                  <a:srgbClr val="002060"/>
                </a:solidFill>
                <a:latin typeface="Times New Roman" pitchFamily="18" charset="0"/>
                <a:cs typeface="Times New Roman" pitchFamily="18" charset="0"/>
              </a:rPr>
              <a:t> vi </a:t>
            </a:r>
            <a:r>
              <a:rPr lang="en-US" dirty="0" err="1">
                <a:solidFill>
                  <a:srgbClr val="002060"/>
                </a:solidFill>
                <a:latin typeface="Times New Roman" pitchFamily="18" charset="0"/>
                <a:cs typeface="Times New Roman" pitchFamily="18" charset="0"/>
              </a:rPr>
              <a:t>khuẩn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hóa</a:t>
            </a:r>
            <a:r>
              <a:rPr lang="en-US" dirty="0">
                <a:solidFill>
                  <a:srgbClr val="002060"/>
                </a:solidFill>
                <a:latin typeface="Times New Roman" pitchFamily="18" charset="0"/>
                <a:cs typeface="Times New Roman" pitchFamily="18" charset="0"/>
              </a:rPr>
              <a:t>.</a:t>
            </a:r>
          </a:p>
          <a:p>
            <a:pPr>
              <a:buNone/>
            </a:pP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chuyển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hóa</a:t>
            </a:r>
            <a:r>
              <a:rPr lang="en-US" dirty="0">
                <a:solidFill>
                  <a:srgbClr val="002060"/>
                </a:solidFill>
                <a:latin typeface="Times New Roman" pitchFamily="18" charset="0"/>
                <a:cs typeface="Times New Roman" pitchFamily="18" charset="0"/>
              </a:rPr>
              <a:t> qua </a:t>
            </a:r>
            <a:r>
              <a:rPr lang="en-US" dirty="0" err="1">
                <a:solidFill>
                  <a:srgbClr val="002060"/>
                </a:solidFill>
                <a:latin typeface="Times New Roman" pitchFamily="18" charset="0"/>
                <a:cs typeface="Times New Roman" pitchFamily="18" charset="0"/>
              </a:rPr>
              <a:t>gan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đầu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sẽ</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giảm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hoạt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tính</a:t>
            </a:r>
            <a:r>
              <a:rPr lang="en-US" dirty="0">
                <a:solidFill>
                  <a:srgbClr val="002060"/>
                </a:solidFill>
                <a:latin typeface="Times New Roman" pitchFamily="18" charset="0"/>
                <a:cs typeface="Times New Roman" pitchFamily="18" charset="0"/>
              </a:rPr>
              <a:t>).</a:t>
            </a:r>
          </a:p>
          <a:p>
            <a:pPr>
              <a:buNone/>
            </a:pP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ảnh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hưởng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bởi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thức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ăn</a:t>
            </a:r>
            <a:r>
              <a:rPr lang="en-US" dirty="0">
                <a:solidFill>
                  <a:srgbClr val="002060"/>
                </a:solidFill>
                <a:latin typeface="Times New Roman" pitchFamily="18" charset="0"/>
                <a:cs typeface="Times New Roman" pitchFamily="18" charset="0"/>
              </a:rPr>
              <a:t>.</a:t>
            </a:r>
          </a:p>
          <a:p>
            <a:pPr>
              <a:buNone/>
            </a:pPr>
            <a:endParaRPr lang="en-US"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Vì</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vậy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hướng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dẫn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người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bệnh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tuân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thủ</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đúng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chế</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độ</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dùng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Cụ</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uống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đúng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thời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điểm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tuỳ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theo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từng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loại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uống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trước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bữa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ăn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bữa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ăn</a:t>
            </a:r>
            <a:r>
              <a:rPr lang="en-US" dirty="0">
                <a:solidFill>
                  <a:srgbClr val="002060"/>
                </a:solidFill>
                <a:latin typeface="Times New Roman" pitchFamily="18" charset="0"/>
                <a:cs typeface="Times New Roman" pitchFamily="18" charset="0"/>
              </a:rPr>
              <a:t> hay </a:t>
            </a:r>
            <a:r>
              <a:rPr lang="en-US" dirty="0" err="1">
                <a:solidFill>
                  <a:srgbClr val="002060"/>
                </a:solidFill>
                <a:latin typeface="Times New Roman" pitchFamily="18" charset="0"/>
                <a:cs typeface="Times New Roman" pitchFamily="18" charset="0"/>
              </a:rPr>
              <a:t>sau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bữa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ăn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hoặc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uống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buổi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tối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phù</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hợp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hạn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chế</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thấp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yếu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tố</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ảnh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hưởng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đến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của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phát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huy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hiệu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quả</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tối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ưu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điều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trị</a:t>
            </a:r>
            <a:r>
              <a:rPr lang="en-US" dirty="0">
                <a:solidFill>
                  <a:srgbClr val="002060"/>
                </a:solidFill>
                <a:latin typeface="Times New Roman" pitchFamily="18" charset="0"/>
                <a:cs typeface="Times New Roman" pitchFamily="18" charset="0"/>
              </a:rPr>
              <a:t>.</a:t>
            </a:r>
          </a:p>
          <a:p>
            <a:pPr>
              <a:buNone/>
            </a:pPr>
            <a:endParaRPr lang="en-US" dirty="0"/>
          </a:p>
        </p:txBody>
      </p:sp>
      <p:pic>
        <p:nvPicPr>
          <p:cNvPr id="4" name="Picture 3" descr="Káº¿t quáº£ hÃ¬nh áº£nh cho sá»­ dá»¥ng thuá»c qua ÄÆ°á»ng uá»ng"/>
          <p:cNvPicPr/>
          <p:nvPr/>
        </p:nvPicPr>
        <p:blipFill>
          <a:blip r:embed="rId2"/>
          <a:srcRect/>
          <a:stretch>
            <a:fillRect/>
          </a:stretch>
        </p:blipFill>
        <p:spPr bwMode="auto">
          <a:xfrm>
            <a:off x="2209800" y="3581400"/>
            <a:ext cx="4495800" cy="29718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b="1" i="1" dirty="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II</a:t>
            </a:r>
            <a:r>
              <a:rPr lang="en-US" b="1" dirty="0">
                <a:solidFill>
                  <a:srgbClr val="FF0000"/>
                </a:solidFill>
                <a:latin typeface="Times New Roman" pitchFamily="18" charset="0"/>
                <a:cs typeface="Times New Roman" pitchFamily="18" charset="0"/>
              </a:rPr>
              <a:t>. ĐƯA THUỐC THEO ĐƯỜNG TIÊM</a:t>
            </a:r>
            <a:endParaRPr lang="en-US" dirty="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dạng</a:t>
            </a:r>
            <a:r>
              <a:rPr lang="en-US" dirty="0">
                <a:solidFill>
                  <a:srgbClr val="002060"/>
                </a:solidFill>
                <a:latin typeface="Times New Roman" pitchFamily="18" charset="0"/>
                <a:cs typeface="Times New Roman" pitchFamily="18" charset="0"/>
              </a:rPr>
              <a:t> dung </a:t>
            </a:r>
            <a:r>
              <a:rPr lang="en-US" dirty="0" err="1">
                <a:solidFill>
                  <a:srgbClr val="002060"/>
                </a:solidFill>
                <a:latin typeface="Times New Roman" pitchFamily="18" charset="0"/>
                <a:cs typeface="Times New Roman" pitchFamily="18" charset="0"/>
              </a:rPr>
              <a:t>dịch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hỗn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dịch</a:t>
            </a:r>
            <a:r>
              <a:rPr lang="en-US" dirty="0">
                <a:solidFill>
                  <a:srgbClr val="002060"/>
                </a:solidFill>
                <a:latin typeface="Times New Roman" pitchFamily="18" charset="0"/>
                <a:cs typeface="Times New Roman" pitchFamily="18" charset="0"/>
              </a:rPr>
              <a:t> hay </a:t>
            </a:r>
            <a:r>
              <a:rPr lang="en-US" dirty="0" err="1">
                <a:solidFill>
                  <a:srgbClr val="002060"/>
                </a:solidFill>
                <a:latin typeface="Times New Roman" pitchFamily="18" charset="0"/>
                <a:cs typeface="Times New Roman" pitchFamily="18" charset="0"/>
              </a:rPr>
              <a:t>nhũ</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tương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Vì</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thẳng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vượt</a:t>
            </a:r>
            <a:r>
              <a:rPr lang="en-US" dirty="0">
                <a:solidFill>
                  <a:srgbClr val="002060"/>
                </a:solidFill>
                <a:latin typeface="Times New Roman" pitchFamily="18" charset="0"/>
                <a:cs typeface="Times New Roman" pitchFamily="18" charset="0"/>
              </a:rPr>
              <a:t> qua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hàng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bảo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vệ</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như</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máu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phải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vô</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khuẩn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đạt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độ</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khiết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cao</a:t>
            </a:r>
            <a:r>
              <a:rPr lang="en-US" dirty="0">
                <a:solidFill>
                  <a:srgbClr val="002060"/>
                </a:solidFill>
                <a:latin typeface="Times New Roman" pitchFamily="18" charset="0"/>
                <a:cs typeface="Times New Roman" pitchFamily="18" charset="0"/>
              </a:rPr>
              <a:t> so </a:t>
            </a:r>
            <a:r>
              <a:rPr lang="en-US" dirty="0" err="1">
                <a:solidFill>
                  <a:srgbClr val="002060"/>
                </a:solidFill>
                <a:latin typeface="Times New Roman" pitchFamily="18" charset="0"/>
                <a:cs typeface="Times New Roman" pitchFamily="18" charset="0"/>
              </a:rPr>
              <a:t>với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đặc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biệt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đặc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biệt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hoặc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dùng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từ</a:t>
            </a:r>
            <a:r>
              <a:rPr lang="en-US" dirty="0">
                <a:solidFill>
                  <a:srgbClr val="002060"/>
                </a:solidFill>
                <a:latin typeface="Times New Roman" pitchFamily="18" charset="0"/>
                <a:cs typeface="Times New Roman" pitchFamily="18" charset="0"/>
              </a:rPr>
              <a:t> 15 ml </a:t>
            </a:r>
            <a:r>
              <a:rPr lang="en-US" dirty="0" err="1">
                <a:solidFill>
                  <a:srgbClr val="002060"/>
                </a:solidFill>
                <a:latin typeface="Times New Roman" pitchFamily="18" charset="0"/>
                <a:cs typeface="Times New Roman" pitchFamily="18" charset="0"/>
              </a:rPr>
              <a:t>trở</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phải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không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gây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sốt</a:t>
            </a:r>
            <a:r>
              <a:rPr lang="en-US" sz="3600" dirty="0">
                <a:solidFill>
                  <a:srgbClr val="002060"/>
                </a:solidFill>
                <a:latin typeface="Times New Roman" pitchFamily="18" charset="0"/>
                <a:cs typeface="Times New Roman" pitchFamily="18" charset="0"/>
              </a:rPr>
              <a:t>.</a:t>
            </a:r>
          </a:p>
          <a:p>
            <a:pPr>
              <a:buNone/>
            </a:pPr>
            <a:endParaRPr lang="en-US" dirty="0"/>
          </a:p>
        </p:txBody>
      </p:sp>
      <p:pic>
        <p:nvPicPr>
          <p:cNvPr id="4" name="Picture 3" descr="Káº¿t quáº£ hÃ¬nh áº£nh cho cÃ¡c dáº¡ng thuá»c tiÃªm"/>
          <p:cNvPicPr/>
          <p:nvPr/>
        </p:nvPicPr>
        <p:blipFill>
          <a:blip r:embed="rId2"/>
          <a:srcRect/>
          <a:stretch>
            <a:fillRect/>
          </a:stretch>
        </p:blipFill>
        <p:spPr bwMode="auto">
          <a:xfrm>
            <a:off x="2590800" y="4114800"/>
            <a:ext cx="5029200" cy="24384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dirty="0" smtClean="0">
                <a:solidFill>
                  <a:srgbClr val="00206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Đưa</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thuốc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theo</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đường</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tiêm</a:t>
            </a:r>
            <a:endParaRPr lang="en-US" sz="3600" b="1" i="1" dirty="0" smtClean="0">
              <a:solidFill>
                <a:srgbClr val="FF0000"/>
              </a:solidFill>
              <a:latin typeface="Times New Roman" pitchFamily="18" charset="0"/>
              <a:cs typeface="Times New Roman" pitchFamily="18" charset="0"/>
            </a:endParaRPr>
          </a:p>
          <a:p>
            <a:pPr algn="just">
              <a:buNone/>
            </a:pP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Đường</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tiêm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đường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thuốc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sinh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dụng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bảo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đảm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nhất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sử</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dụng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trường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hợp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cấp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cứu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nhiễm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trùng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nặng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thuốc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đáp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ứng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đường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uống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chất</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cần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sử</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dụng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dạng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thuốc</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uống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hoặc</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các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trường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hợp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dùng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thuốc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uống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thuốc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tổn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thương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niêm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mạc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tiêu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hoá</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hấp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qua </a:t>
            </a:r>
            <a:r>
              <a:rPr lang="en-US" sz="3600" dirty="0" err="1">
                <a:solidFill>
                  <a:srgbClr val="002060"/>
                </a:solidFill>
                <a:latin typeface="Times New Roman" pitchFamily="18" charset="0"/>
                <a:cs typeface="Times New Roman" pitchFamily="18" charset="0"/>
              </a:rPr>
              <a:t>đường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tiêu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hoá</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bị</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phá</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hủy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bởi</a:t>
            </a:r>
            <a:r>
              <a:rPr lang="en-US" sz="3600" dirty="0">
                <a:solidFill>
                  <a:srgbClr val="002060"/>
                </a:solidFill>
                <a:latin typeface="Times New Roman" pitchFamily="18" charset="0"/>
                <a:cs typeface="Times New Roman" pitchFamily="18" charset="0"/>
              </a:rPr>
              <a:t> acid </a:t>
            </a:r>
            <a:r>
              <a:rPr lang="en-US" sz="3600" dirty="0" err="1">
                <a:solidFill>
                  <a:srgbClr val="002060"/>
                </a:solidFill>
                <a:latin typeface="Times New Roman" pitchFamily="18" charset="0"/>
                <a:cs typeface="Times New Roman" pitchFamily="18" charset="0"/>
              </a:rPr>
              <a:t>đầy</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bị</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nôn</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ói</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chuẩn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bị</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mổ</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người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bệnh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tâm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thần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không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hợp</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tác</a:t>
            </a:r>
            <a:r>
              <a:rPr lang="en-US" sz="3600" dirty="0">
                <a:solidFill>
                  <a:srgbClr val="002060"/>
                </a:solidFill>
                <a:latin typeface="Times New Roman" pitchFamily="18" charset="0"/>
                <a:cs typeface="Times New Roman" pitchFamily="18" charset="0"/>
              </a:rPr>
              <a:t>... ). </a:t>
            </a:r>
            <a:endParaRPr lang="en-US" sz="3600" dirty="0" smtClean="0">
              <a:solidFill>
                <a:srgbClr val="002060"/>
              </a:solidFill>
              <a:latin typeface="Times New Roman" pitchFamily="18" charset="0"/>
              <a:cs typeface="Times New Roman" pitchFamily="18" charset="0"/>
            </a:endParaRPr>
          </a:p>
          <a:p>
            <a:pPr algn="just">
              <a:buNone/>
            </a:pPr>
            <a:r>
              <a:rPr lang="en-US" sz="3600" dirty="0">
                <a:solidFill>
                  <a:srgbClr val="002060"/>
                </a:solidFill>
                <a:latin typeface="Times New Roman" pitchFamily="18" charset="0"/>
                <a:cs typeface="Times New Roman" pitchFamily="18" charset="0"/>
              </a:rPr>
              <a:t>	</a:t>
            </a:r>
          </a:p>
          <a:p>
            <a:pPr>
              <a:buNone/>
            </a:pPr>
            <a:endParaRPr lang="en-US" sz="3600" dirty="0">
              <a:solidFill>
                <a:srgbClr val="002060"/>
              </a:solidFill>
              <a:latin typeface="Times New Roman" pitchFamily="18" charset="0"/>
              <a:cs typeface="Times New Roman" pitchFamily="18" charset="0"/>
            </a:endParaRPr>
          </a:p>
          <a:p>
            <a:pPr>
              <a:buNone/>
            </a:pPr>
            <a:endParaRPr lang="en-US" dirty="0"/>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marL="514350" lvl="0" indent="-514350" algn="just">
              <a:buNone/>
            </a:pPr>
            <a:r>
              <a:rPr lang="en-US" b="1" i="1" dirty="0" smtClean="0">
                <a:solidFill>
                  <a:srgbClr val="FF0000"/>
                </a:solidFill>
                <a:latin typeface="Times New Roman" pitchFamily="18" charset="0"/>
                <a:cs typeface="Times New Roman" pitchFamily="18" charset="0"/>
              </a:rPr>
              <a:t>1.Các </a:t>
            </a:r>
            <a:r>
              <a:rPr lang="en-US" b="1" i="1" dirty="0">
                <a:solidFill>
                  <a:srgbClr val="FF0000"/>
                </a:solidFill>
                <a:latin typeface="Times New Roman" pitchFamily="18" charset="0"/>
                <a:cs typeface="Times New Roman" pitchFamily="18" charset="0"/>
              </a:rPr>
              <a:t>dung </a:t>
            </a:r>
            <a:r>
              <a:rPr lang="en-US" b="1" i="1" dirty="0" err="1">
                <a:solidFill>
                  <a:srgbClr val="FF0000"/>
                </a:solidFill>
                <a:latin typeface="Times New Roman" pitchFamily="18" charset="0"/>
                <a:cs typeface="Times New Roman" pitchFamily="18" charset="0"/>
              </a:rPr>
              <a:t>môi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thường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dùng</a:t>
            </a:r>
            <a:r>
              <a:rPr lang="en-US" b="1" i="1" dirty="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a:p>
            <a:pPr algn="just">
              <a:buNone/>
            </a:pPr>
            <a:r>
              <a:rPr lang="en-US" b="1" i="1" u="sng" dirty="0" err="1" smtClean="0">
                <a:solidFill>
                  <a:srgbClr val="C00000"/>
                </a:solidFill>
                <a:latin typeface="Times New Roman" pitchFamily="18" charset="0"/>
                <a:cs typeface="Times New Roman" pitchFamily="18" charset="0"/>
              </a:rPr>
              <a:t>Nước</a:t>
            </a:r>
            <a:r>
              <a:rPr lang="en-US" b="1" i="1" u="sng" dirty="0" smtClean="0">
                <a:solidFill>
                  <a:srgbClr val="C00000"/>
                </a:solidFill>
                <a:latin typeface="Times New Roman" pitchFamily="18" charset="0"/>
                <a:cs typeface="Times New Roman" pitchFamily="18" charset="0"/>
              </a:rPr>
              <a:t> </a:t>
            </a:r>
            <a:r>
              <a:rPr lang="en-US" b="1" i="1" u="sng" dirty="0" err="1">
                <a:solidFill>
                  <a:srgbClr val="C00000"/>
                </a:solidFill>
                <a:latin typeface="Times New Roman" pitchFamily="18" charset="0"/>
                <a:cs typeface="Times New Roman" pitchFamily="18" charset="0"/>
              </a:rPr>
              <a:t>cất</a:t>
            </a:r>
            <a:r>
              <a:rPr lang="en-US" b="1" i="1" u="sng" dirty="0">
                <a:solidFill>
                  <a:srgbClr val="C00000"/>
                </a:solidFill>
                <a:latin typeface="Times New Roman" pitchFamily="18" charset="0"/>
                <a:cs typeface="Times New Roman" pitchFamily="18" charset="0"/>
              </a:rPr>
              <a:t>:</a:t>
            </a:r>
            <a:r>
              <a:rPr lang="en-US" i="1" dirty="0">
                <a:solidFill>
                  <a:srgbClr val="C0000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Đạt</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chuẩn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Nước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quy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định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a:t>
            </a:r>
            <a:r>
              <a:rPr lang="en-US" dirty="0" err="1" smtClean="0">
                <a:solidFill>
                  <a:srgbClr val="002060"/>
                </a:solidFill>
                <a:latin typeface="Times New Roman" pitchFamily="18" charset="0"/>
                <a:cs typeface="Times New Roman" pitchFamily="18" charset="0"/>
              </a:rPr>
              <a:t>ược</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điển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Đây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dung </a:t>
            </a:r>
            <a:r>
              <a:rPr lang="en-US" dirty="0" err="1">
                <a:solidFill>
                  <a:srgbClr val="002060"/>
                </a:solidFill>
                <a:latin typeface="Times New Roman" pitchFamily="18" charset="0"/>
                <a:cs typeface="Times New Roman" pitchFamily="18" charset="0"/>
              </a:rPr>
              <a:t>môi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phổ</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biến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nhất</a:t>
            </a:r>
            <a:r>
              <a:rPr lang="en-US" dirty="0">
                <a:solidFill>
                  <a:srgbClr val="002060"/>
                </a:solidFill>
                <a:latin typeface="Times New Roman" pitchFamily="18" charset="0"/>
                <a:cs typeface="Times New Roman" pitchFamily="18" charset="0"/>
              </a:rPr>
              <a:t>; </a:t>
            </a:r>
          </a:p>
          <a:p>
            <a:pPr algn="just">
              <a:buNone/>
            </a:pPr>
            <a:r>
              <a:rPr lang="en-US" b="1" i="1" u="sng" dirty="0" err="1">
                <a:solidFill>
                  <a:srgbClr val="C00000"/>
                </a:solidFill>
                <a:latin typeface="Times New Roman" pitchFamily="18" charset="0"/>
                <a:cs typeface="Times New Roman" pitchFamily="18" charset="0"/>
              </a:rPr>
              <a:t>Dầu</a:t>
            </a:r>
            <a:r>
              <a:rPr lang="en-US" b="1" i="1" u="sng" dirty="0">
                <a:solidFill>
                  <a:srgbClr val="C00000"/>
                </a:solidFill>
                <a:latin typeface="Times New Roman" pitchFamily="18" charset="0"/>
                <a:cs typeface="Times New Roman" pitchFamily="18" charset="0"/>
              </a:rPr>
              <a:t>:</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Dầu</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thảo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mộc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dầu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vừng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hướng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dương</a:t>
            </a:r>
            <a:r>
              <a:rPr lang="en-US" dirty="0">
                <a:solidFill>
                  <a:srgbClr val="002060"/>
                </a:solidFill>
                <a:latin typeface="Times New Roman" pitchFamily="18" charset="0"/>
                <a:cs typeface="Times New Roman" pitchFamily="18" charset="0"/>
              </a:rPr>
              <a:t>,..); </a:t>
            </a:r>
          </a:p>
          <a:p>
            <a:pPr algn="just">
              <a:buNone/>
            </a:pPr>
            <a:r>
              <a:rPr lang="en-US" b="1" i="1" u="sng" dirty="0">
                <a:solidFill>
                  <a:srgbClr val="C00000"/>
                </a:solidFill>
                <a:latin typeface="Times New Roman" pitchFamily="18" charset="0"/>
                <a:cs typeface="Times New Roman" pitchFamily="18" charset="0"/>
              </a:rPr>
              <a:t>Ethanol</a:t>
            </a:r>
            <a:r>
              <a:rPr lang="en-US" b="1" dirty="0">
                <a:solidFill>
                  <a:srgbClr val="002060"/>
                </a:solidFill>
                <a:latin typeface="Times New Roman" pitchFamily="18" charset="0"/>
                <a:cs typeface="Times New Roman" pitchFamily="18" charset="0"/>
              </a:rPr>
              <a:t>:</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Phối</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hợp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nước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cất</a:t>
            </a:r>
            <a:r>
              <a:rPr lang="en-US" dirty="0">
                <a:solidFill>
                  <a:srgbClr val="002060"/>
                </a:solidFill>
                <a:latin typeface="Times New Roman" pitchFamily="18" charset="0"/>
                <a:cs typeface="Times New Roman" pitchFamily="18" charset="0"/>
              </a:rPr>
              <a:t>, glycerin.. </a:t>
            </a:r>
            <a:r>
              <a:rPr lang="en-US" dirty="0" err="1">
                <a:solidFill>
                  <a:srgbClr val="002060"/>
                </a:solidFill>
                <a:latin typeface="Times New Roman" pitchFamily="18" charset="0"/>
                <a:cs typeface="Times New Roman" pitchFamily="18" charset="0"/>
              </a:rPr>
              <a:t>để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hòa</a:t>
            </a:r>
            <a:r>
              <a:rPr lang="en-US" dirty="0">
                <a:solidFill>
                  <a:srgbClr val="002060"/>
                </a:solidFill>
                <a:latin typeface="Times New Roman" pitchFamily="18" charset="0"/>
                <a:cs typeface="Times New Roman" pitchFamily="18" charset="0"/>
              </a:rPr>
              <a:t> tan </a:t>
            </a:r>
            <a:r>
              <a:rPr lang="en-US" dirty="0" err="1">
                <a:solidFill>
                  <a:srgbClr val="002060"/>
                </a:solidFill>
                <a:latin typeface="Times New Roman" pitchFamily="18" charset="0"/>
                <a:cs typeface="Times New Roman" pitchFamily="18" charset="0"/>
              </a:rPr>
              <a:t>dược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a:t>
            </a:r>
            <a:r>
              <a:rPr lang="en-US" dirty="0">
                <a:solidFill>
                  <a:srgbClr val="002060"/>
                </a:solidFill>
                <a:latin typeface="Times New Roman" pitchFamily="18" charset="0"/>
                <a:cs typeface="Times New Roman" pitchFamily="18" charset="0"/>
              </a:rPr>
              <a:t> dung </a:t>
            </a:r>
            <a:r>
              <a:rPr lang="en-US" dirty="0" err="1">
                <a:solidFill>
                  <a:srgbClr val="002060"/>
                </a:solidFill>
                <a:latin typeface="Times New Roman" pitchFamily="18" charset="0"/>
                <a:cs typeface="Times New Roman" pitchFamily="18" charset="0"/>
              </a:rPr>
              <a:t>môi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khác</a:t>
            </a:r>
            <a:r>
              <a:rPr lang="en-US" dirty="0">
                <a:solidFill>
                  <a:srgbClr val="002060"/>
                </a:solidFill>
                <a:latin typeface="Times New Roman" pitchFamily="18" charset="0"/>
                <a:cs typeface="Times New Roman" pitchFamily="18" charset="0"/>
              </a:rPr>
              <a:t>.</a:t>
            </a:r>
          </a:p>
          <a:p>
            <a:pPr algn="just">
              <a:buNone/>
            </a:pPr>
            <a:r>
              <a:rPr lang="en-US" dirty="0" err="1">
                <a:solidFill>
                  <a:srgbClr val="002060"/>
                </a:solidFill>
                <a:latin typeface="Times New Roman" pitchFamily="18" charset="0"/>
                <a:cs typeface="Times New Roman" pitchFamily="18" charset="0"/>
              </a:rPr>
              <a:t>Ngoài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dung </a:t>
            </a:r>
            <a:r>
              <a:rPr lang="en-US" dirty="0" err="1">
                <a:solidFill>
                  <a:srgbClr val="002060"/>
                </a:solidFill>
                <a:latin typeface="Times New Roman" pitchFamily="18" charset="0"/>
                <a:cs typeface="Times New Roman" pitchFamily="18" charset="0"/>
              </a:rPr>
              <a:t>môi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còn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chứa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phụ</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lưu</a:t>
            </a:r>
            <a:r>
              <a:rPr lang="en-US" dirty="0">
                <a:solidFill>
                  <a:srgbClr val="002060"/>
                </a:solidFill>
                <a:latin typeface="Times New Roman" pitchFamily="18" charset="0"/>
                <a:cs typeface="Times New Roman" pitchFamily="18" charset="0"/>
              </a:rPr>
              <a:t> ý </a:t>
            </a:r>
            <a:r>
              <a:rPr lang="en-US" dirty="0" err="1">
                <a:solidFill>
                  <a:srgbClr val="002060"/>
                </a:solidFill>
                <a:latin typeface="Times New Roman" pitchFamily="18" charset="0"/>
                <a:cs typeface="Times New Roman" pitchFamily="18" charset="0"/>
              </a:rPr>
              <a:t>khi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sử</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a:t>
            </a:r>
          </a:p>
          <a:p>
            <a:pPr algn="just">
              <a:buNone/>
            </a:pP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Natri</a:t>
            </a: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sulfit</a:t>
            </a: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natri</a:t>
            </a: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metabisulfit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những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phụ</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chống</a:t>
            </a:r>
            <a:r>
              <a:rPr lang="en-US" dirty="0">
                <a:solidFill>
                  <a:srgbClr val="002060"/>
                </a:solidFill>
                <a:latin typeface="Times New Roman" pitchFamily="18" charset="0"/>
                <a:cs typeface="Times New Roman" pitchFamily="18" charset="0"/>
              </a:rPr>
              <a:t> oxy </a:t>
            </a:r>
            <a:r>
              <a:rPr lang="en-US" dirty="0" err="1">
                <a:solidFill>
                  <a:srgbClr val="002060"/>
                </a:solidFill>
                <a:latin typeface="Times New Roman" pitchFamily="18" charset="0"/>
                <a:cs typeface="Times New Roman" pitchFamily="18" charset="0"/>
              </a:rPr>
              <a:t>hóa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nhưng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dễ</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gây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tiêm</a:t>
            </a:r>
            <a:r>
              <a:rPr lang="en-US" dirty="0">
                <a:solidFill>
                  <a:srgbClr val="002060"/>
                </a:solidFill>
                <a:latin typeface="Times New Roman" pitchFamily="18" charset="0"/>
                <a:cs typeface="Times New Roman" pitchFamily="18" charset="0"/>
              </a:rPr>
              <a:t>.</a:t>
            </a:r>
          </a:p>
          <a:p>
            <a:pPr algn="just">
              <a:buNone/>
            </a:pP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Lidocain</a:t>
            </a:r>
            <a:r>
              <a:rPr lang="en-US" i="1" dirty="0">
                <a:solidFill>
                  <a:srgbClr val="002060"/>
                </a:solidFill>
                <a:latin typeface="Times New Roman" pitchFamily="18" charset="0"/>
                <a:cs typeface="Times New Roman" pitchFamily="18" charset="0"/>
              </a:rPr>
              <a: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phụ</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giảm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đau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bắp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nguy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hiểm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nếu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tĩnh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mạch</a:t>
            </a:r>
            <a:r>
              <a:rPr lang="en-US" dirty="0">
                <a:solidFill>
                  <a:srgbClr val="002060"/>
                </a:solidFill>
                <a:latin typeface="Times New Roman" pitchFamily="18" charset="0"/>
                <a:cs typeface="Times New Roman" pitchFamily="18" charset="0"/>
              </a:rPr>
              <a:t>.</a:t>
            </a:r>
          </a:p>
          <a:p>
            <a:pPr algn="just">
              <a:buNone/>
            </a:pP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Thuốc</a:t>
            </a: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tiêm</a:t>
            </a: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bắp</a:t>
            </a: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có</a:t>
            </a: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chất</a:t>
            </a: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phụ</a:t>
            </a: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sát</a:t>
            </a:r>
            <a:r>
              <a:rPr lang="en-US" b="1" i="1" dirty="0">
                <a:solidFill>
                  <a:schemeClr val="accent6">
                    <a:lumMod val="50000"/>
                  </a:schemeClr>
                </a:solidFill>
                <a:latin typeface="Times New Roman" pitchFamily="18" charset="0"/>
                <a:cs typeface="Times New Roman" pitchFamily="18" charset="0"/>
              </a:rPr>
              <a:t> </a:t>
            </a:r>
            <a:r>
              <a:rPr lang="en-US" b="1" i="1" dirty="0" err="1">
                <a:solidFill>
                  <a:schemeClr val="accent6">
                    <a:lumMod val="50000"/>
                  </a:schemeClr>
                </a:solidFill>
                <a:latin typeface="Times New Roman" pitchFamily="18" charset="0"/>
                <a:cs typeface="Times New Roman" pitchFamily="18" charset="0"/>
              </a:rPr>
              <a:t>khuẩn</a:t>
            </a:r>
            <a:r>
              <a:rPr lang="en-US" dirty="0">
                <a:solidFill>
                  <a:schemeClr val="accent6">
                    <a:lumMod val="50000"/>
                  </a:schemeClr>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(phenol, </a:t>
            </a:r>
            <a:r>
              <a:rPr lang="en-US" dirty="0" err="1">
                <a:solidFill>
                  <a:srgbClr val="002060"/>
                </a:solidFill>
                <a:latin typeface="Times New Roman" pitchFamily="18" charset="0"/>
                <a:cs typeface="Times New Roman" pitchFamily="18" charset="0"/>
              </a:rPr>
              <a:t>clocresol</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clobutol</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thủy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ngân</a:t>
            </a:r>
            <a:r>
              <a:rPr lang="en-US" dirty="0">
                <a:solidFill>
                  <a:srgbClr val="002060"/>
                </a:solidFill>
                <a:latin typeface="Times New Roman" pitchFamily="18" charset="0"/>
                <a:cs typeface="Times New Roman" pitchFamily="18" charset="0"/>
              </a:rPr>
              <a:t> phenyl </a:t>
            </a:r>
            <a:r>
              <a:rPr lang="en-US" dirty="0" err="1">
                <a:solidFill>
                  <a:srgbClr val="002060"/>
                </a:solidFill>
                <a:latin typeface="Times New Roman" pitchFamily="18" charset="0"/>
                <a:cs typeface="Times New Roman" pitchFamily="18" charset="0"/>
              </a:rPr>
              <a:t>borat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benzalkonium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clorid</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thiomersal</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không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tĩnh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mạch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hoặc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tủy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sống</a:t>
            </a:r>
            <a:r>
              <a:rPr lang="en-US" dirty="0">
                <a:solidFill>
                  <a:srgbClr val="002060"/>
                </a:solidFill>
                <a:latin typeface="Times New Roman" pitchFamily="18" charset="0"/>
                <a:cs typeface="Times New Roman" pitchFamily="18" charset="0"/>
              </a:rPr>
              <a:t>.</a:t>
            </a:r>
          </a:p>
          <a:p>
            <a:pPr>
              <a:buNone/>
            </a:pPr>
            <a:endParaRPr lang="en-US" dirty="0"/>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None/>
            </a:pPr>
            <a:r>
              <a:rPr lang="en-US" b="1" i="1" dirty="0" smtClean="0">
                <a:solidFill>
                  <a:srgbClr val="FF0000"/>
                </a:solidFill>
                <a:latin typeface="Times New Roman" pitchFamily="18" charset="0"/>
                <a:cs typeface="Times New Roman" pitchFamily="18" charset="0"/>
              </a:rPr>
              <a:t>2.Ưu </a:t>
            </a:r>
            <a:r>
              <a:rPr lang="en-US" b="1" i="1" dirty="0" err="1" smtClean="0">
                <a:solidFill>
                  <a:srgbClr val="FF0000"/>
                </a:solidFill>
                <a:latin typeface="Times New Roman" pitchFamily="18" charset="0"/>
                <a:cs typeface="Times New Roman" pitchFamily="18" charset="0"/>
              </a:rPr>
              <a:t>điểm</a:t>
            </a:r>
            <a:r>
              <a:rPr lang="en-US" b="1" i="1" dirty="0" smtClean="0">
                <a:solidFill>
                  <a:srgbClr val="FF0000"/>
                </a:solidFill>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hấp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tiếp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trọn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vẹn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máu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nhanh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hiệu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quả</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cao</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qua </a:t>
            </a:r>
            <a:r>
              <a:rPr lang="en-US" dirty="0" err="1" smtClean="0">
                <a:solidFill>
                  <a:srgbClr val="002060"/>
                </a:solidFill>
                <a:latin typeface="Times New Roman" pitchFamily="18" charset="0"/>
                <a:cs typeface="Times New Roman" pitchFamily="18" charset="0"/>
              </a:rPr>
              <a:t>hệ</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hóa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bị</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dịch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hóa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hoặc</a:t>
            </a:r>
            <a:r>
              <a:rPr lang="en-US" dirty="0" smtClean="0">
                <a:solidFill>
                  <a:srgbClr val="002060"/>
                </a:solidFill>
                <a:latin typeface="Times New Roman" pitchFamily="18" charset="0"/>
                <a:cs typeface="Times New Roman" pitchFamily="18" charset="0"/>
              </a:rPr>
              <a:t> men </a:t>
            </a:r>
            <a:r>
              <a:rPr lang="en-US" dirty="0" err="1" smtClean="0">
                <a:solidFill>
                  <a:srgbClr val="002060"/>
                </a:solidFill>
                <a:latin typeface="Times New Roman" pitchFamily="18" charset="0"/>
                <a:cs typeface="Times New Roman" pitchFamily="18" charset="0"/>
              </a:rPr>
              <a:t>gan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phân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hủy</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sẽ</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tránh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phụ</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của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hệ</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hóa</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truyền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tĩnh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mạch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phép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thay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thế</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nhanh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chóng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lượng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nước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điện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giải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tế</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bào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sinh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bị</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a:t>
            </a:r>
            <a:r>
              <a:rPr lang="en-US" dirty="0" smtClean="0">
                <a:solidFill>
                  <a:srgbClr val="002060"/>
                </a:solidFill>
                <a:latin typeface="Times New Roman" pitchFamily="18" charset="0"/>
                <a:cs typeface="Times New Roman" pitchFamily="18" charset="0"/>
              </a:rPr>
              <a:t> do </a:t>
            </a:r>
            <a:r>
              <a:rPr lang="en-US" dirty="0" err="1" smtClean="0">
                <a:solidFill>
                  <a:srgbClr val="002060"/>
                </a:solidFill>
                <a:latin typeface="Times New Roman" pitchFamily="18" charset="0"/>
                <a:cs typeface="Times New Roman" pitchFamily="18" charset="0"/>
              </a:rPr>
              <a:t>phẫu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thuật</a:t>
            </a:r>
            <a:r>
              <a:rPr lang="en-US" dirty="0" smtClean="0">
                <a:solidFill>
                  <a:srgbClr val="002060"/>
                </a:solidFill>
                <a:latin typeface="Times New Roman" pitchFamily="18" charset="0"/>
                <a:cs typeface="Times New Roman" pitchFamily="18" charset="0"/>
              </a:rPr>
              <a:t> hay tai </a:t>
            </a:r>
            <a:r>
              <a:rPr lang="en-US" dirty="0" err="1" smtClean="0">
                <a:solidFill>
                  <a:srgbClr val="002060"/>
                </a:solidFill>
                <a:latin typeface="Times New Roman" pitchFamily="18" charset="0"/>
                <a:cs typeface="Times New Roman" pitchFamily="18" charset="0"/>
              </a:rPr>
              <a:t>nạn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máu</a:t>
            </a:r>
            <a:r>
              <a:rPr lang="en-US" dirty="0" smtClean="0">
                <a:solidFill>
                  <a:srgbClr val="002060"/>
                </a:solidFill>
                <a:latin typeface="Times New Roman" pitchFamily="18" charset="0"/>
                <a:cs typeface="Times New Roman" pitchFamily="18" charset="0"/>
              </a:rPr>
              <a:t>…</a:t>
            </a:r>
          </a:p>
          <a:p>
            <a:pPr algn="just">
              <a:buNone/>
            </a:pPr>
            <a:endParaRPr lang="en-US" dirty="0">
              <a:solidFill>
                <a:srgbClr val="00206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6858000"/>
          </a:xfrm>
        </p:spPr>
        <p:txBody>
          <a:bodyPr>
            <a:normAutofit fontScale="92500" lnSpcReduction="10000"/>
          </a:bodyPr>
          <a:lstStyle/>
          <a:p>
            <a:pPr algn="just">
              <a:buNone/>
            </a:pPr>
            <a:r>
              <a:rPr lang="en-US" b="1" i="1" dirty="0" smtClean="0">
                <a:solidFill>
                  <a:srgbClr val="FF0000"/>
                </a:solidFill>
                <a:latin typeface="Times New Roman" pitchFamily="18" charset="0"/>
                <a:cs typeface="Times New Roman" pitchFamily="18" charset="0"/>
              </a:rPr>
              <a:t>3.Nhược </a:t>
            </a:r>
            <a:r>
              <a:rPr lang="en-US" b="1" i="1" dirty="0" err="1" smtClean="0">
                <a:solidFill>
                  <a:srgbClr val="FF0000"/>
                </a:solidFill>
                <a:latin typeface="Times New Roman" pitchFamily="18" charset="0"/>
                <a:cs typeface="Times New Roman" pitchFamily="18" charset="0"/>
              </a:rPr>
              <a:t>điểm</a:t>
            </a:r>
            <a:r>
              <a:rPr lang="en-US" b="1" i="1" dirty="0" smtClean="0">
                <a:solidFill>
                  <a:srgbClr val="FF0000"/>
                </a:solidFill>
                <a:latin typeface="Times New Roman" pitchFamily="18" charset="0"/>
                <a:cs typeface="Times New Roman" pitchFamily="18" charset="0"/>
              </a:rPr>
              <a:t>: </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Đòi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hỏi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phải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cụ</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thích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hợp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như</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bơm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kim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phải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tuyệt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vô</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nếu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sẽ</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nguy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cơ</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bị</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nhiễm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áp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xe</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nhiễm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siêu</a:t>
            </a:r>
            <a:r>
              <a:rPr lang="en-US" dirty="0" smtClean="0">
                <a:solidFill>
                  <a:srgbClr val="002060"/>
                </a:solidFill>
                <a:latin typeface="Times New Roman" pitchFamily="18" charset="0"/>
                <a:cs typeface="Times New Roman" pitchFamily="18" charset="0"/>
              </a:rPr>
              <a:t> vi </a:t>
            </a:r>
            <a:r>
              <a:rPr lang="en-US" dirty="0" err="1" smtClean="0">
                <a:solidFill>
                  <a:srgbClr val="002060"/>
                </a:solidFill>
                <a:latin typeface="Times New Roman" pitchFamily="18" charset="0"/>
                <a:cs typeface="Times New Roman" pitchFamily="18" charset="0"/>
              </a:rPr>
              <a:t>viêm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gan</a:t>
            </a:r>
            <a:r>
              <a:rPr lang="en-US" dirty="0" smtClean="0">
                <a:solidFill>
                  <a:srgbClr val="002060"/>
                </a:solidFill>
                <a:latin typeface="Times New Roman" pitchFamily="18" charset="0"/>
                <a:cs typeface="Times New Roman" pitchFamily="18" charset="0"/>
              </a:rPr>
              <a:t> B, C). </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nhanh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hấp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trọn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vẹn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tuyệt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cẩn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trọng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vì</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nguy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hiểm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đến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tính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nếu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nhiều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độc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tính</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Dễ</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phản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cơ</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dung </a:t>
            </a:r>
            <a:r>
              <a:rPr lang="en-US" dirty="0" err="1" smtClean="0">
                <a:solidFill>
                  <a:srgbClr val="002060"/>
                </a:solidFill>
                <a:latin typeface="Times New Roman" pitchFamily="18" charset="0"/>
                <a:cs typeface="Times New Roman" pitchFamily="18" charset="0"/>
              </a:rPr>
              <a:t>nạp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Như</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penicillin, vitamin B1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phản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vệ</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trầm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trọng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dầu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nhiều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lần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nốt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đau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đớn</a:t>
            </a:r>
            <a:r>
              <a:rPr lang="en-US" dirty="0" smtClean="0">
                <a:solidFill>
                  <a:srgbClr val="002060"/>
                </a:solidFill>
                <a:latin typeface="Times New Roman" pitchFamily="18" charset="0"/>
                <a:cs typeface="Times New Roman" pitchFamily="18" charset="0"/>
              </a:rPr>
              <a:t>. </a:t>
            </a:r>
          </a:p>
          <a:p>
            <a:pPr algn="just">
              <a:buNone/>
            </a:pPr>
            <a:r>
              <a:rPr lang="en-US" dirty="0" smtClean="0">
                <a:solidFill>
                  <a:srgbClr val="002060"/>
                </a:solidFill>
                <a:latin typeface="Times New Roman" pitchFamily="18" charset="0"/>
                <a:cs typeface="Times New Roman" pitchFamily="18" charset="0"/>
              </a:rPr>
              <a:t>	Do </a:t>
            </a:r>
            <a:r>
              <a:rPr lang="en-US" dirty="0" err="1" smtClean="0">
                <a:solidFill>
                  <a:srgbClr val="002060"/>
                </a:solidFill>
                <a:latin typeface="Times New Roman" pitchFamily="18" charset="0"/>
                <a:cs typeface="Times New Roman" pitchFamily="18" charset="0"/>
              </a:rPr>
              <a:t>đó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chỉ</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thay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uống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những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hợp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cấp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cứu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bệnh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nhiễm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nặng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bệnh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nhân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hợp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uống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cần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uống</a:t>
            </a:r>
            <a:r>
              <a:rPr lang="en-US" dirty="0" smtClean="0">
                <a:solidFill>
                  <a:srgbClr val="002060"/>
                </a:solidFill>
                <a:latin typeface="Times New Roman" pitchFamily="18" charset="0"/>
                <a:cs typeface="Times New Roman" pitchFamily="18" charset="0"/>
              </a:rPr>
              <a:t>.</a:t>
            </a:r>
          </a:p>
          <a:p>
            <a:pPr>
              <a:buNone/>
            </a:pPr>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i="1" dirty="0" smtClean="0"/>
              <a:t>	</a:t>
            </a:r>
            <a:r>
              <a:rPr lang="en-US" sz="3600" b="1" i="1" u="sng" dirty="0" err="1" smtClean="0">
                <a:solidFill>
                  <a:srgbClr val="FF0000"/>
                </a:solidFill>
                <a:latin typeface="Times New Roman" pitchFamily="18" charset="0"/>
                <a:cs typeface="Times New Roman" pitchFamily="18" charset="0"/>
              </a:rPr>
              <a:t>Lưu</a:t>
            </a:r>
            <a:r>
              <a:rPr lang="en-US" sz="3600" b="1" i="1" u="sng" dirty="0" smtClean="0">
                <a:solidFill>
                  <a:srgbClr val="FF0000"/>
                </a:solidFill>
                <a:latin typeface="Times New Roman" pitchFamily="18" charset="0"/>
                <a:cs typeface="Times New Roman" pitchFamily="18" charset="0"/>
              </a:rPr>
              <a:t> ý</a:t>
            </a:r>
            <a:r>
              <a:rPr lang="en-US" sz="3600" b="1" dirty="0" smtClean="0">
                <a:solidFill>
                  <a:srgbClr val="FF0000"/>
                </a:solidFill>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p>
          <a:p>
            <a:pPr algn="just">
              <a:buNone/>
            </a:pPr>
            <a:r>
              <a:rPr lang="en-US" sz="3600" b="1" i="1" dirty="0" smtClean="0">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Tiêm</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thuốc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nguy</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hiểm</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hơn</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uống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thuốc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Vì</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vậy</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chỉ</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khi</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nào</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bác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sĩ</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thấy</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cần</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thiết</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thì</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mới</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chỉ</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định</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tiêm</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không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nên</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lạm</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dụng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thuốc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tiêm</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và</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dịch</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truyền</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vì</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điều</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này</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sẽ</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ảnh</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hưởng</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lớn</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tới</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sức</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khỏe</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thậm</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chí</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có</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thể</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gây</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tử</a:t>
            </a:r>
            <a:r>
              <a:rPr lang="en-US" sz="3600" b="1" i="1" dirty="0" smtClean="0">
                <a:solidFill>
                  <a:srgbClr val="7030A0"/>
                </a:solidFill>
                <a:latin typeface="Times New Roman" pitchFamily="18" charset="0"/>
                <a:cs typeface="Times New Roman" pitchFamily="18" charset="0"/>
              </a:rPr>
              <a:t> </a:t>
            </a:r>
            <a:r>
              <a:rPr lang="en-US" sz="3600" b="1" i="1" dirty="0" err="1" smtClean="0">
                <a:solidFill>
                  <a:srgbClr val="7030A0"/>
                </a:solidFill>
                <a:latin typeface="Times New Roman" pitchFamily="18" charset="0"/>
                <a:cs typeface="Times New Roman" pitchFamily="18" charset="0"/>
              </a:rPr>
              <a:t>vong</a:t>
            </a:r>
            <a:r>
              <a:rPr lang="en-US" sz="3600" b="1" i="1" dirty="0" smtClean="0">
                <a:solidFill>
                  <a:srgbClr val="7030A0"/>
                </a:solidFill>
                <a:latin typeface="Times New Roman" pitchFamily="18" charset="0"/>
                <a:cs typeface="Times New Roman" pitchFamily="18" charset="0"/>
              </a:rPr>
              <a:t>.</a:t>
            </a:r>
            <a:endParaRPr lang="en-US" sz="3600" b="1" dirty="0" smtClean="0">
              <a:solidFill>
                <a:srgbClr val="7030A0"/>
              </a:solidFill>
              <a:latin typeface="Times New Roman" pitchFamily="18" charset="0"/>
              <a:cs typeface="Times New Roman" pitchFamily="18" charset="0"/>
            </a:endParaRP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r>
              <a:rPr lang="en-US" b="1" i="1" dirty="0" smtClean="0">
                <a:solidFill>
                  <a:srgbClr val="FF0000"/>
                </a:solidFill>
                <a:latin typeface="Times New Roman" pitchFamily="18" charset="0"/>
                <a:cs typeface="Times New Roman" pitchFamily="18" charset="0"/>
              </a:rPr>
              <a:t>4. </a:t>
            </a:r>
            <a:r>
              <a:rPr lang="en-US" b="1" i="1" dirty="0" err="1" smtClean="0">
                <a:solidFill>
                  <a:srgbClr val="FF0000"/>
                </a:solidFill>
                <a:latin typeface="Times New Roman" pitchFamily="18" charset="0"/>
                <a:cs typeface="Times New Roman" pitchFamily="18" charset="0"/>
              </a:rPr>
              <a:t>Một</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số</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cách</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đưa</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thuốc</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theo</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đường</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tiêm</a:t>
            </a:r>
            <a:endParaRPr lang="en-US" b="1" i="1" dirty="0" smtClean="0">
              <a:solidFill>
                <a:srgbClr val="FF0000"/>
              </a:solidFill>
              <a:latin typeface="Times New Roman" pitchFamily="18" charset="0"/>
              <a:cs typeface="Times New Roman" pitchFamily="18" charset="0"/>
            </a:endParaRPr>
          </a:p>
          <a:p>
            <a:pPr algn="just"/>
            <a:r>
              <a:rPr lang="en-US" b="1" i="1" dirty="0" err="1" smtClean="0">
                <a:solidFill>
                  <a:srgbClr val="7030A0"/>
                </a:solidFill>
                <a:latin typeface="Times New Roman" pitchFamily="18" charset="0"/>
                <a:cs typeface="Times New Roman" pitchFamily="18" charset="0"/>
              </a:rPr>
              <a:t>Đường</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tĩnh</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mạch</a:t>
            </a:r>
            <a:r>
              <a:rPr lang="en-US" b="1" i="1" dirty="0" smtClean="0">
                <a:solidFill>
                  <a:srgbClr val="7030A0"/>
                </a:solidFill>
                <a:latin typeface="Times New Roman" pitchFamily="18" charset="0"/>
                <a:cs typeface="Times New Roman" pitchFamily="18" charset="0"/>
              </a:rPr>
              <a:t> (IV)</a:t>
            </a:r>
          </a:p>
          <a:p>
            <a:pPr algn="just"/>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Tiêm</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bắp</a:t>
            </a:r>
            <a:r>
              <a:rPr lang="en-US" b="1" i="1" dirty="0" smtClean="0">
                <a:solidFill>
                  <a:srgbClr val="7030A0"/>
                </a:solidFill>
                <a:latin typeface="Times New Roman" pitchFamily="18" charset="0"/>
                <a:cs typeface="Times New Roman" pitchFamily="18" charset="0"/>
              </a:rPr>
              <a:t> (IM)</a:t>
            </a:r>
          </a:p>
          <a:p>
            <a:pPr algn="just"/>
            <a:r>
              <a:rPr lang="en-US" b="1" i="1" dirty="0" err="1" smtClean="0">
                <a:solidFill>
                  <a:srgbClr val="7030A0"/>
                </a:solidFill>
                <a:latin typeface="Times New Roman" pitchFamily="18" charset="0"/>
                <a:cs typeface="Times New Roman" pitchFamily="18" charset="0"/>
              </a:rPr>
              <a:t>Tiêm</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dưới</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da</a:t>
            </a:r>
            <a:r>
              <a:rPr lang="en-US" b="1" i="1" dirty="0" smtClean="0">
                <a:solidFill>
                  <a:srgbClr val="7030A0"/>
                </a:solidFill>
                <a:latin typeface="Times New Roman" pitchFamily="18" charset="0"/>
                <a:cs typeface="Times New Roman" pitchFamily="18" charset="0"/>
              </a:rPr>
              <a:t> (SC)</a:t>
            </a:r>
          </a:p>
          <a:p>
            <a:pPr algn="just"/>
            <a:r>
              <a:rPr lang="en-US" b="1" i="1" dirty="0" err="1" smtClean="0">
                <a:solidFill>
                  <a:srgbClr val="7030A0"/>
                </a:solidFill>
                <a:latin typeface="Times New Roman" pitchFamily="18" charset="0"/>
                <a:cs typeface="Times New Roman" pitchFamily="18" charset="0"/>
              </a:rPr>
              <a:t>Tiêm</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trong</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da</a:t>
            </a:r>
            <a:r>
              <a:rPr lang="en-US" b="1" i="1" dirty="0" smtClean="0">
                <a:solidFill>
                  <a:srgbClr val="7030A0"/>
                </a:solidFill>
                <a:latin typeface="Times New Roman" pitchFamily="18" charset="0"/>
                <a:cs typeface="Times New Roman" pitchFamily="18" charset="0"/>
              </a:rPr>
              <a:t> (ID)</a:t>
            </a:r>
          </a:p>
          <a:p>
            <a:pPr algn="just"/>
            <a:r>
              <a:rPr lang="en-US" b="1" i="1" dirty="0" err="1" smtClean="0">
                <a:solidFill>
                  <a:srgbClr val="7030A0"/>
                </a:solidFill>
                <a:latin typeface="Times New Roman" pitchFamily="18" charset="0"/>
                <a:cs typeface="Times New Roman" pitchFamily="18" charset="0"/>
              </a:rPr>
              <a:t>Các</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đường</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tiêm</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khác</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Tiêm</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ngoài</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màng</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cứng</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tiêm</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vào</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khớp</a:t>
            </a:r>
            <a:endParaRPr lang="en-US" b="1" i="1" dirty="0">
              <a:solidFill>
                <a:srgbClr val="7030A0"/>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sz="2600" dirty="0" smtClean="0">
                <a:latin typeface="Times New Roman" pitchFamily="18" charset="0"/>
                <a:cs typeface="Times New Roman" pitchFamily="18" charset="0"/>
              </a:rPr>
              <a:t>	</a:t>
            </a:r>
            <a:r>
              <a:rPr lang="en-US" b="1" i="1" dirty="0" smtClean="0">
                <a:solidFill>
                  <a:srgbClr val="C00000"/>
                </a:solidFill>
                <a:latin typeface="Times New Roman" pitchFamily="18" charset="0"/>
                <a:cs typeface="Times New Roman" pitchFamily="18" charset="0"/>
              </a:rPr>
              <a:t>4.1. </a:t>
            </a:r>
            <a:r>
              <a:rPr lang="en-US" b="1" i="1" dirty="0" err="1" smtClean="0">
                <a:solidFill>
                  <a:srgbClr val="C00000"/>
                </a:solidFill>
                <a:latin typeface="Times New Roman" pitchFamily="18" charset="0"/>
                <a:cs typeface="Times New Roman" pitchFamily="18" charset="0"/>
              </a:rPr>
              <a:t>Đường</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tĩnh</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mạch</a:t>
            </a:r>
            <a:r>
              <a:rPr lang="en-US" b="1" i="1" dirty="0" smtClean="0">
                <a:solidFill>
                  <a:srgbClr val="C00000"/>
                </a:solidFill>
                <a:latin typeface="Times New Roman" pitchFamily="18" charset="0"/>
                <a:cs typeface="Times New Roman" pitchFamily="18" charset="0"/>
              </a:rPr>
              <a:t> (IV)</a:t>
            </a:r>
          </a:p>
          <a:p>
            <a:pPr algn="just">
              <a:buNone/>
            </a:pPr>
            <a:r>
              <a:rPr lang="en-US" sz="2800" dirty="0" smtClean="0">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Thuốc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tĩnh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ưu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điểm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cứu</a:t>
            </a:r>
            <a:r>
              <a:rPr lang="en-US" sz="2800" dirty="0" smtClean="0">
                <a:solidFill>
                  <a:srgbClr val="002060"/>
                </a:solidFill>
                <a:latin typeface="Times New Roman" pitchFamily="18" charset="0"/>
                <a:cs typeface="Times New Roman" pitchFamily="18" charset="0"/>
              </a:rPr>
              <a:t>. </a:t>
            </a:r>
          </a:p>
          <a:p>
            <a:pPr lvl="0" algn="just">
              <a:buFont typeface="Wingdings" pitchFamily="2" charset="2"/>
              <a:buChar char="Ø"/>
            </a:pPr>
            <a:r>
              <a:rPr lang="en-US" b="1" i="1" dirty="0" err="1" smtClean="0">
                <a:solidFill>
                  <a:srgbClr val="C00000"/>
                </a:solidFill>
                <a:latin typeface="Times New Roman" pitchFamily="18" charset="0"/>
                <a:cs typeface="Times New Roman" pitchFamily="18" charset="0"/>
              </a:rPr>
              <a:t>Chỉ</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định</a:t>
            </a:r>
            <a:r>
              <a:rPr lang="en-US" b="1" i="1" dirty="0" smtClean="0">
                <a:solidFill>
                  <a:srgbClr val="C00000"/>
                </a:solidFill>
                <a:latin typeface="Times New Roman" pitchFamily="18" charset="0"/>
                <a:cs typeface="Times New Roman" pitchFamily="18" charset="0"/>
              </a:rPr>
              <a:t>:</a:t>
            </a:r>
          </a:p>
          <a:p>
            <a:pPr algn="just">
              <a:buNone/>
            </a:pPr>
            <a:r>
              <a:rPr lang="en-US" sz="26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thuốc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thuốc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mê</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xuất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huyết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mạch</a:t>
            </a:r>
            <a:r>
              <a:rPr lang="en-US" sz="2800" dirty="0" smtClean="0">
                <a:solidFill>
                  <a:srgbClr val="002060"/>
                </a:solidFill>
                <a:latin typeface="Times New Roman" pitchFamily="18" charset="0"/>
                <a:cs typeface="Times New Roman" pitchFamily="18" charset="0"/>
              </a:rPr>
              <a:t>...</a:t>
            </a:r>
          </a:p>
          <a:p>
            <a:pPr algn="just">
              <a:buNone/>
            </a:pP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thuốc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thân</a:t>
            </a:r>
            <a:r>
              <a:rPr lang="en-US" sz="2800" dirty="0" smtClean="0">
                <a:solidFill>
                  <a:srgbClr val="002060"/>
                </a:solidFill>
                <a:latin typeface="Times New Roman" pitchFamily="18" charset="0"/>
                <a:cs typeface="Times New Roman" pitchFamily="18" charset="0"/>
              </a:rPr>
              <a:t>.</a:t>
            </a:r>
          </a:p>
          <a:p>
            <a:pPr algn="just">
              <a:buNone/>
            </a:pP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thuốc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bắp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thậm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calciclorid</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uabain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tĩnh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mạch</a:t>
            </a:r>
            <a:r>
              <a:rPr lang="en-US" sz="2800" dirty="0" smtClean="0">
                <a:solidFill>
                  <a:srgbClr val="002060"/>
                </a:solidFill>
                <a:latin typeface="Times New Roman" pitchFamily="18" charset="0"/>
                <a:cs typeface="Times New Roman" pitchFamily="18" charset="0"/>
              </a:rPr>
              <a:t>.</a:t>
            </a:r>
          </a:p>
          <a:p>
            <a:pPr algn="just">
              <a:buFontTx/>
              <a:buChar char="-"/>
            </a:pP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huyết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tương</a:t>
            </a:r>
            <a:r>
              <a:rPr lang="en-US" sz="2800" dirty="0" smtClean="0">
                <a:solidFill>
                  <a:srgbClr val="002060"/>
                </a:solidFill>
                <a:latin typeface="Times New Roman" pitchFamily="18" charset="0"/>
                <a:cs typeface="Times New Roman" pitchFamily="18" charset="0"/>
              </a:rPr>
              <a:t>, dung </a:t>
            </a:r>
            <a:r>
              <a:rPr lang="en-US" sz="2800" dirty="0" err="1" smtClean="0">
                <a:solidFill>
                  <a:srgbClr val="002060"/>
                </a:solidFill>
                <a:latin typeface="Times New Roman" pitchFamily="18" charset="0"/>
                <a:cs typeface="Times New Roman" pitchFamily="18" charset="0"/>
              </a:rPr>
              <a:t>dịch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đẳng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ưu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thuốc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huyết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thanh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liệu</a:t>
            </a:r>
            <a:r>
              <a:rPr lang="en-US" sz="2800" dirty="0" smtClean="0">
                <a:solidFill>
                  <a:srgbClr val="002060"/>
                </a:solidFill>
                <a:latin typeface="Times New Roman" pitchFamily="18" charset="0"/>
                <a:cs typeface="Times New Roman" pitchFamily="18" charset="0"/>
              </a:rPr>
              <a:t>.</a:t>
            </a:r>
          </a:p>
          <a:p>
            <a:pPr algn="just">
              <a:buNone/>
            </a:pPr>
            <a:endParaRPr lang="en-US" sz="2600" dirty="0" smtClean="0">
              <a:solidFill>
                <a:srgbClr val="002060"/>
              </a:solidFill>
              <a:latin typeface="Times New Roman" pitchFamily="18" charset="0"/>
              <a:cs typeface="Times New Roman" pitchFamily="18" charset="0"/>
            </a:endParaRPr>
          </a:p>
          <a:p>
            <a:pPr algn="just">
              <a:buNone/>
            </a:pPr>
            <a:endParaRPr lang="en-US" sz="2400" dirty="0" smtClean="0"/>
          </a:p>
          <a:p>
            <a:pPr>
              <a:buNone/>
            </a:pPr>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b="1" dirty="0" smtClean="0">
                <a:solidFill>
                  <a:srgbClr val="C00000"/>
                </a:solidFill>
                <a:latin typeface="Times New Roman" pitchFamily="18" charset="0"/>
                <a:cs typeface="Times New Roman" pitchFamily="18" charset="0"/>
              </a:rPr>
              <a:t>A. HÀNH CHÍNH</a:t>
            </a:r>
            <a:endParaRPr lang="en-US" dirty="0" smtClean="0">
              <a:solidFill>
                <a:srgbClr val="C00000"/>
              </a:solidFill>
              <a:latin typeface="Times New Roman" pitchFamily="18" charset="0"/>
              <a:cs typeface="Times New Roman" pitchFamily="18" charset="0"/>
            </a:endParaRPr>
          </a:p>
          <a:p>
            <a:pPr marL="514350" indent="-514350" algn="just">
              <a:buNone/>
            </a:pPr>
            <a:r>
              <a:rPr lang="en-US" b="1" dirty="0" smtClean="0">
                <a:solidFill>
                  <a:srgbClr val="002060"/>
                </a:solidFill>
                <a:latin typeface="Times New Roman" pitchFamily="18" charset="0"/>
                <a:cs typeface="Times New Roman" pitchFamily="18" charset="0"/>
              </a:rPr>
              <a:t>1.Tên </a:t>
            </a:r>
            <a:r>
              <a:rPr lang="en-US" b="1" dirty="0" err="1" smtClean="0">
                <a:solidFill>
                  <a:srgbClr val="002060"/>
                </a:solidFill>
                <a:latin typeface="Times New Roman" pitchFamily="18" charset="0"/>
                <a:cs typeface="Times New Roman" pitchFamily="18" charset="0"/>
              </a:rPr>
              <a:t>môn</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học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Dược</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lâm</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sàng</a:t>
            </a:r>
            <a:r>
              <a:rPr lang="en-US" b="1" dirty="0" smtClean="0">
                <a:solidFill>
                  <a:srgbClr val="002060"/>
                </a:solidFill>
                <a:latin typeface="Times New Roman" pitchFamily="18" charset="0"/>
                <a:cs typeface="Times New Roman" pitchFamily="18" charset="0"/>
              </a:rPr>
              <a:t> </a:t>
            </a:r>
          </a:p>
          <a:p>
            <a:pPr marL="514350" indent="-514350" algn="just">
              <a:buNone/>
            </a:pPr>
            <a:r>
              <a:rPr lang="en-US" b="1" dirty="0" smtClean="0">
                <a:solidFill>
                  <a:srgbClr val="002060"/>
                </a:solidFill>
                <a:latin typeface="Times New Roman" pitchFamily="18" charset="0"/>
                <a:cs typeface="Times New Roman" pitchFamily="18" charset="0"/>
              </a:rPr>
              <a:t>2.Tên </a:t>
            </a:r>
            <a:r>
              <a:rPr lang="en-US" b="1" dirty="0" err="1" smtClean="0">
                <a:solidFill>
                  <a:srgbClr val="002060"/>
                </a:solidFill>
                <a:latin typeface="Times New Roman" pitchFamily="18" charset="0"/>
                <a:cs typeface="Times New Roman" pitchFamily="18" charset="0"/>
              </a:rPr>
              <a:t>bài</a:t>
            </a:r>
            <a:r>
              <a:rPr lang="en-US" b="1" dirty="0" smtClean="0">
                <a:solidFill>
                  <a:srgbClr val="00206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Các</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đường</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đưa</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thuốc</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vào</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cơ</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thể</a:t>
            </a:r>
            <a:r>
              <a:rPr lang="en-US" b="1" i="1" dirty="0" smtClean="0">
                <a:solidFill>
                  <a:srgbClr val="C00000"/>
                </a:solidFill>
                <a:latin typeface="Times New Roman" pitchFamily="18" charset="0"/>
                <a:cs typeface="Times New Roman" pitchFamily="18" charset="0"/>
              </a:rPr>
              <a:t> </a:t>
            </a:r>
          </a:p>
          <a:p>
            <a:pPr algn="ctr">
              <a:spcBef>
                <a:spcPts val="0"/>
              </a:spcBef>
              <a:buNone/>
            </a:pPr>
            <a:r>
              <a:rPr lang="en-US" b="1" i="1" dirty="0" err="1" smtClean="0">
                <a:solidFill>
                  <a:srgbClr val="C00000"/>
                </a:solidFill>
                <a:latin typeface="Times New Roman" pitchFamily="18" charset="0"/>
                <a:cs typeface="Times New Roman" pitchFamily="18" charset="0"/>
              </a:rPr>
              <a:t>và</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cách</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sử</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dụng</a:t>
            </a:r>
            <a:endParaRPr lang="en-US" i="1" dirty="0" smtClean="0">
              <a:solidFill>
                <a:srgbClr val="C00000"/>
              </a:solidFill>
              <a:latin typeface="Times New Roman" pitchFamily="18" charset="0"/>
              <a:cs typeface="Times New Roman" pitchFamily="18" charset="0"/>
            </a:endParaRPr>
          </a:p>
          <a:p>
            <a:pPr lvl="0" algn="just">
              <a:buNone/>
            </a:pPr>
            <a:r>
              <a:rPr lang="en-US" b="1" dirty="0" smtClean="0">
                <a:solidFill>
                  <a:srgbClr val="002060"/>
                </a:solidFill>
                <a:latin typeface="Times New Roman" pitchFamily="18" charset="0"/>
                <a:cs typeface="Times New Roman" pitchFamily="18" charset="0"/>
              </a:rPr>
              <a:t>3.Bài </a:t>
            </a:r>
            <a:r>
              <a:rPr lang="en-US" b="1" dirty="0" err="1" smtClean="0">
                <a:solidFill>
                  <a:srgbClr val="002060"/>
                </a:solidFill>
                <a:latin typeface="Times New Roman" pitchFamily="18" charset="0"/>
                <a:cs typeface="Times New Roman" pitchFamily="18" charset="0"/>
              </a:rPr>
              <a:t>giảng</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Lý</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thuyết</a:t>
            </a:r>
            <a:endParaRPr lang="en-US" dirty="0" smtClean="0">
              <a:solidFill>
                <a:srgbClr val="002060"/>
              </a:solidFill>
              <a:latin typeface="Times New Roman" pitchFamily="18" charset="0"/>
              <a:cs typeface="Times New Roman" pitchFamily="18" charset="0"/>
            </a:endParaRPr>
          </a:p>
          <a:p>
            <a:pPr lvl="0" algn="just">
              <a:buNone/>
            </a:pPr>
            <a:r>
              <a:rPr lang="en-US" b="1" dirty="0" smtClean="0">
                <a:solidFill>
                  <a:srgbClr val="002060"/>
                </a:solidFill>
                <a:latin typeface="Times New Roman" pitchFamily="18" charset="0"/>
                <a:cs typeface="Times New Roman" pitchFamily="18" charset="0"/>
              </a:rPr>
              <a:t>4.Đối </a:t>
            </a:r>
            <a:r>
              <a:rPr lang="en-US" b="1" dirty="0" err="1" smtClean="0">
                <a:solidFill>
                  <a:srgbClr val="002060"/>
                </a:solidFill>
                <a:latin typeface="Times New Roman" pitchFamily="18" charset="0"/>
                <a:cs typeface="Times New Roman" pitchFamily="18" charset="0"/>
              </a:rPr>
              <a:t>tượng</a:t>
            </a:r>
            <a:r>
              <a:rPr lang="en-US" b="1" dirty="0" smtClean="0">
                <a:solidFill>
                  <a:srgbClr val="00206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Các</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điều</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dưỡng</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hộ</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sinh</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trong</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bệnh</a:t>
            </a:r>
            <a:r>
              <a:rPr lang="en-US" sz="2800" b="1" i="1" dirty="0" smtClean="0">
                <a:solidFill>
                  <a:srgbClr val="C00000"/>
                </a:solidFill>
                <a:latin typeface="Times New Roman" pitchFamily="18" charset="0"/>
                <a:cs typeface="Times New Roman" pitchFamily="18" charset="0"/>
              </a:rPr>
              <a:t> </a:t>
            </a:r>
            <a:r>
              <a:rPr lang="en-US" sz="2800" b="1" i="1" dirty="0" err="1" smtClean="0">
                <a:solidFill>
                  <a:srgbClr val="C00000"/>
                </a:solidFill>
                <a:latin typeface="Times New Roman" pitchFamily="18" charset="0"/>
                <a:cs typeface="Times New Roman" pitchFamily="18" charset="0"/>
              </a:rPr>
              <a:t>viện</a:t>
            </a:r>
            <a:endParaRPr lang="en-US" sz="2800" i="1" dirty="0" smtClean="0">
              <a:solidFill>
                <a:srgbClr val="C00000"/>
              </a:solidFill>
              <a:latin typeface="Times New Roman" pitchFamily="18" charset="0"/>
              <a:cs typeface="Times New Roman" pitchFamily="18" charset="0"/>
            </a:endParaRPr>
          </a:p>
          <a:p>
            <a:pPr lvl="0" algn="just">
              <a:buNone/>
            </a:pPr>
            <a:r>
              <a:rPr lang="en-US" dirty="0" err="1" smtClean="0">
                <a:solidFill>
                  <a:srgbClr val="002060"/>
                </a:solidFill>
                <a:latin typeface="Times New Roman" pitchFamily="18" charset="0"/>
                <a:cs typeface="Times New Roman" pitchFamily="18" charset="0"/>
              </a:rPr>
              <a:t>Thời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gian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học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tập</a:t>
            </a:r>
            <a:r>
              <a:rPr lang="en-US" dirty="0" smtClean="0">
                <a:solidFill>
                  <a:srgbClr val="002060"/>
                </a:solidFill>
                <a:latin typeface="Times New Roman" pitchFamily="18" charset="0"/>
                <a:cs typeface="Times New Roman" pitchFamily="18" charset="0"/>
              </a:rPr>
              <a:t>: 90 </a:t>
            </a:r>
            <a:r>
              <a:rPr lang="en-US" dirty="0" err="1" smtClean="0">
                <a:solidFill>
                  <a:srgbClr val="002060"/>
                </a:solidFill>
                <a:latin typeface="Times New Roman" pitchFamily="18" charset="0"/>
                <a:cs typeface="Times New Roman" pitchFamily="18" charset="0"/>
              </a:rPr>
              <a:t>phút</a:t>
            </a:r>
            <a:endParaRPr lang="en-US" dirty="0" smtClean="0">
              <a:solidFill>
                <a:srgbClr val="002060"/>
              </a:solidFill>
              <a:latin typeface="Times New Roman" pitchFamily="18" charset="0"/>
              <a:cs typeface="Times New Roman" pitchFamily="18" charset="0"/>
            </a:endParaRPr>
          </a:p>
          <a:p>
            <a:pPr lvl="0" algn="just">
              <a:buNone/>
            </a:pPr>
            <a:r>
              <a:rPr lang="en-US" dirty="0" err="1" smtClean="0">
                <a:solidFill>
                  <a:srgbClr val="002060"/>
                </a:solidFill>
                <a:latin typeface="Times New Roman" pitchFamily="18" charset="0"/>
                <a:cs typeface="Times New Roman" pitchFamily="18" charset="0"/>
              </a:rPr>
              <a:t>Số</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lượng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học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viên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dự</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một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lần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giảng</a:t>
            </a:r>
            <a:r>
              <a:rPr lang="en-US" dirty="0" smtClean="0">
                <a:solidFill>
                  <a:srgbClr val="002060"/>
                </a:solidFill>
                <a:latin typeface="Times New Roman" pitchFamily="18" charset="0"/>
                <a:cs typeface="Times New Roman" pitchFamily="18" charset="0"/>
              </a:rPr>
              <a:t>: 80 </a:t>
            </a:r>
            <a:r>
              <a:rPr lang="en-US" dirty="0" err="1" smtClean="0">
                <a:solidFill>
                  <a:srgbClr val="002060"/>
                </a:solidFill>
                <a:latin typeface="Times New Roman" pitchFamily="18" charset="0"/>
                <a:cs typeface="Times New Roman" pitchFamily="18" charset="0"/>
              </a:rPr>
              <a:t>người</a:t>
            </a:r>
            <a:endParaRPr lang="en-US" dirty="0" smtClean="0">
              <a:solidFill>
                <a:srgbClr val="002060"/>
              </a:solidFill>
              <a:latin typeface="Times New Roman" pitchFamily="18" charset="0"/>
              <a:cs typeface="Times New Roman" pitchFamily="18" charset="0"/>
            </a:endParaRPr>
          </a:p>
          <a:p>
            <a:pPr lvl="0" algn="just">
              <a:buNone/>
            </a:pPr>
            <a:r>
              <a:rPr lang="en-US" dirty="0" err="1" smtClean="0">
                <a:solidFill>
                  <a:srgbClr val="002060"/>
                </a:solidFill>
                <a:latin typeface="Times New Roman" pitchFamily="18" charset="0"/>
                <a:cs typeface="Times New Roman" pitchFamily="18" charset="0"/>
              </a:rPr>
              <a:t>Địa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điểm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học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tập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Hội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Bệnh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viện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Gác</a:t>
            </a:r>
            <a:r>
              <a:rPr lang="en-US" dirty="0" smtClean="0">
                <a:solidFill>
                  <a:srgbClr val="002060"/>
                </a:solidFill>
                <a:latin typeface="Times New Roman" pitchFamily="18" charset="0"/>
                <a:cs typeface="Times New Roman" pitchFamily="18" charset="0"/>
              </a:rPr>
              <a:t> 3) </a:t>
            </a:r>
          </a:p>
          <a:p>
            <a:pPr lvl="0" algn="just">
              <a:buNone/>
            </a:pPr>
            <a:r>
              <a:rPr lang="en-US" dirty="0" err="1" smtClean="0">
                <a:solidFill>
                  <a:srgbClr val="002060"/>
                </a:solidFill>
                <a:latin typeface="Times New Roman" pitchFamily="18" charset="0"/>
                <a:cs typeface="Times New Roman" pitchFamily="18" charset="0"/>
              </a:rPr>
              <a:t>Họ</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người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giảng</a:t>
            </a:r>
            <a:r>
              <a:rPr lang="en-US" dirty="0" smtClean="0">
                <a:solidFill>
                  <a:srgbClr val="002060"/>
                </a:solidFill>
                <a:latin typeface="Times New Roman" pitchFamily="18" charset="0"/>
                <a:cs typeface="Times New Roman" pitchFamily="18" charset="0"/>
              </a:rPr>
              <a:t>: </a:t>
            </a:r>
            <a:r>
              <a:rPr lang="en-US" b="1" i="1" dirty="0" smtClean="0">
                <a:solidFill>
                  <a:srgbClr val="7030A0"/>
                </a:solidFill>
                <a:latin typeface="Times New Roman" pitchFamily="18" charset="0"/>
                <a:cs typeface="Times New Roman" pitchFamily="18" charset="0"/>
              </a:rPr>
              <a:t>Bs. </a:t>
            </a:r>
            <a:r>
              <a:rPr lang="en-US" b="1" i="1" dirty="0" err="1" smtClean="0">
                <a:solidFill>
                  <a:srgbClr val="7030A0"/>
                </a:solidFill>
                <a:latin typeface="Times New Roman" pitchFamily="18" charset="0"/>
                <a:cs typeface="Times New Roman" pitchFamily="18" charset="0"/>
              </a:rPr>
              <a:t>Nguyễn</a:t>
            </a:r>
            <a:r>
              <a:rPr lang="en-US" b="1" i="1" dirty="0" smtClean="0">
                <a:solidFill>
                  <a:srgbClr val="7030A0"/>
                </a:solidFill>
                <a:latin typeface="Times New Roman" pitchFamily="18" charset="0"/>
                <a:cs typeface="Times New Roman" pitchFamily="18" charset="0"/>
              </a:rPr>
              <a:t> Song </a:t>
            </a:r>
            <a:r>
              <a:rPr lang="en-US" b="1" i="1" dirty="0" err="1" smtClean="0">
                <a:solidFill>
                  <a:srgbClr val="7030A0"/>
                </a:solidFill>
                <a:latin typeface="Times New Roman" pitchFamily="18" charset="0"/>
                <a:cs typeface="Times New Roman" pitchFamily="18" charset="0"/>
              </a:rPr>
              <a:t>Nhật</a:t>
            </a:r>
            <a:r>
              <a:rPr lang="en-US" b="1" i="1" dirty="0" smtClean="0">
                <a:solidFill>
                  <a:srgbClr val="7030A0"/>
                </a:solidFill>
                <a:latin typeface="Times New Roman" pitchFamily="18" charset="0"/>
                <a:cs typeface="Times New Roman" pitchFamily="18" charset="0"/>
              </a:rPr>
              <a:t>; </a:t>
            </a:r>
          </a:p>
          <a:p>
            <a:pPr lvl="0" algn="just">
              <a:buNone/>
            </a:pPr>
            <a:r>
              <a:rPr lang="en-US" b="1" i="1" dirty="0" smtClean="0">
                <a:solidFill>
                  <a:srgbClr val="7030A0"/>
                </a:solidFill>
                <a:latin typeface="Times New Roman" pitchFamily="18" charset="0"/>
                <a:cs typeface="Times New Roman" pitchFamily="18" charset="0"/>
              </a:rPr>
              <a:t>                                       Ds. </a:t>
            </a:r>
            <a:r>
              <a:rPr lang="en-US" b="1" i="1" dirty="0" err="1" smtClean="0">
                <a:solidFill>
                  <a:srgbClr val="7030A0"/>
                </a:solidFill>
                <a:latin typeface="Times New Roman" pitchFamily="18" charset="0"/>
                <a:cs typeface="Times New Roman" pitchFamily="18" charset="0"/>
              </a:rPr>
              <a:t>Võ</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Thị</a:t>
            </a:r>
            <a:r>
              <a:rPr lang="en-US" b="1" i="1" dirty="0" smtClean="0">
                <a:solidFill>
                  <a:srgbClr val="7030A0"/>
                </a:solidFill>
                <a:latin typeface="Times New Roman" pitchFamily="18" charset="0"/>
                <a:cs typeface="Times New Roman" pitchFamily="18" charset="0"/>
              </a:rPr>
              <a:t> </a:t>
            </a:r>
            <a:r>
              <a:rPr lang="en-US" b="1" i="1" dirty="0" err="1" smtClean="0">
                <a:solidFill>
                  <a:srgbClr val="7030A0"/>
                </a:solidFill>
                <a:latin typeface="Times New Roman" pitchFamily="18" charset="0"/>
                <a:cs typeface="Times New Roman" pitchFamily="18" charset="0"/>
              </a:rPr>
              <a:t>Trâm</a:t>
            </a:r>
            <a:endParaRPr lang="en-US" b="1" i="1" dirty="0" smtClean="0">
              <a:solidFill>
                <a:srgbClr val="7030A0"/>
              </a:solidFill>
              <a:latin typeface="Times New Roman" pitchFamily="18" charset="0"/>
              <a:cs typeface="Times New Roman" pitchFamily="18" charset="0"/>
            </a:endParaRPr>
          </a:p>
          <a:p>
            <a:pPr>
              <a:buNone/>
            </a:pPr>
            <a:endParaRPr lang="en-US"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endParaRPr lang="en-US" b="1" i="1" dirty="0" smtClean="0">
              <a:solidFill>
                <a:srgbClr val="C00000"/>
              </a:solidFill>
              <a:latin typeface="Times New Roman" pitchFamily="18" charset="0"/>
              <a:cs typeface="Times New Roman" pitchFamily="18" charset="0"/>
            </a:endParaRPr>
          </a:p>
          <a:p>
            <a:pPr algn="just">
              <a:buFont typeface="Wingdings" pitchFamily="2" charset="2"/>
              <a:buChar char="Ø"/>
            </a:pP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Chống</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chỉ</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định</a:t>
            </a:r>
            <a:endParaRPr lang="en-US" b="1" i="1" dirty="0" smtClean="0">
              <a:solidFill>
                <a:srgbClr val="C00000"/>
              </a:solidFill>
              <a:latin typeface="Times New Roman" pitchFamily="18" charset="0"/>
              <a:cs typeface="Times New Roman" pitchFamily="18" charset="0"/>
            </a:endParaRPr>
          </a:p>
          <a:p>
            <a:pPr algn="just">
              <a:buNone/>
            </a:pPr>
            <a:r>
              <a:rPr lang="en-US" dirty="0" smtClean="0"/>
              <a:t/>
            </a:r>
            <a:br>
              <a:rPr lang="en-US" dirty="0" smtClean="0"/>
            </a:b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Những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thuốc</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gây</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kích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thích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mạnh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hệ</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tim</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mạch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như</a:t>
            </a:r>
            <a:r>
              <a:rPr lang="en-US" sz="3600" dirty="0" smtClean="0">
                <a:solidFill>
                  <a:srgbClr val="002060"/>
                </a:solidFill>
                <a:latin typeface="Times New Roman" pitchFamily="18" charset="0"/>
                <a:cs typeface="Times New Roman" pitchFamily="18" charset="0"/>
              </a:rPr>
              <a:t> adrenalin (</a:t>
            </a:r>
            <a:r>
              <a:rPr lang="en-US" sz="3600" dirty="0" err="1" smtClean="0">
                <a:solidFill>
                  <a:srgbClr val="002060"/>
                </a:solidFill>
                <a:latin typeface="Times New Roman" pitchFamily="18" charset="0"/>
                <a:cs typeface="Times New Roman" pitchFamily="18" charset="0"/>
              </a:rPr>
              <a:t>chỉ</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tiêm</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tĩnh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mạch</a:t>
            </a:r>
            <a:r>
              <a:rPr lang="en-US" sz="3600" dirty="0" smtClean="0">
                <a:solidFill>
                  <a:srgbClr val="002060"/>
                </a:solidFill>
                <a:latin typeface="Times New Roman" pitchFamily="18" charset="0"/>
                <a:cs typeface="Times New Roman" pitchFamily="18" charset="0"/>
              </a:rPr>
              <a:t> adrenalin </a:t>
            </a:r>
            <a:r>
              <a:rPr lang="en-US" sz="3600" dirty="0" err="1" smtClean="0">
                <a:solidFill>
                  <a:srgbClr val="002060"/>
                </a:solidFill>
                <a:latin typeface="Times New Roman" pitchFamily="18" charset="0"/>
                <a:cs typeface="Times New Roman" pitchFamily="18" charset="0"/>
              </a:rPr>
              <a:t>trong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trường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hợp</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cấp</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cứu</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khi</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không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bắt</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được</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mạch</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huyết</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áp</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tụt</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không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đo</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được</a:t>
            </a:r>
            <a:r>
              <a:rPr lang="en-US" sz="3600" dirty="0" smtClean="0">
                <a:solidFill>
                  <a:srgbClr val="002060"/>
                </a:solidFill>
                <a:latin typeface="Times New Roman" pitchFamily="18" charset="0"/>
                <a:cs typeface="Times New Roman" pitchFamily="18" charset="0"/>
              </a:rPr>
              <a:t>).</a:t>
            </a:r>
          </a:p>
          <a:p>
            <a:pPr algn="just">
              <a:buNone/>
            </a:pPr>
            <a:r>
              <a:rPr lang="en-US" sz="3600" dirty="0" smtClean="0">
                <a:solidFill>
                  <a:srgbClr val="002060"/>
                </a:solidFill>
                <a:latin typeface="Times New Roman" pitchFamily="18" charset="0"/>
                <a:cs typeface="Times New Roman" pitchFamily="18" charset="0"/>
              </a:rPr>
              <a:t>	- </a:t>
            </a:r>
            <a:r>
              <a:rPr lang="en-US" sz="3600" dirty="0" err="1" smtClean="0">
                <a:solidFill>
                  <a:srgbClr val="002060"/>
                </a:solidFill>
                <a:latin typeface="Times New Roman" pitchFamily="18" charset="0"/>
                <a:cs typeface="Times New Roman" pitchFamily="18" charset="0"/>
              </a:rPr>
              <a:t>Những</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loại</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thuốc</a:t>
            </a:r>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dầu</a:t>
            </a:r>
            <a:r>
              <a:rPr lang="en-US" sz="3600" dirty="0" smtClean="0">
                <a:solidFill>
                  <a:srgbClr val="002060"/>
                </a:solidFill>
                <a:latin typeface="Times New Roman" pitchFamily="18" charset="0"/>
                <a:cs typeface="Times New Roman" pitchFamily="18" charset="0"/>
              </a:rPr>
              <a:t>: testosterone, </a:t>
            </a:r>
            <a:r>
              <a:rPr lang="en-US" sz="3600" dirty="0" err="1" smtClean="0">
                <a:solidFill>
                  <a:srgbClr val="002060"/>
                </a:solidFill>
                <a:latin typeface="Times New Roman" pitchFamily="18" charset="0"/>
                <a:cs typeface="Times New Roman" pitchFamily="18" charset="0"/>
              </a:rPr>
              <a:t>Progesteron</a:t>
            </a:r>
            <a:r>
              <a:rPr lang="en-US" sz="3600" dirty="0" smtClean="0">
                <a:solidFill>
                  <a:srgbClr val="002060"/>
                </a:solidFill>
                <a:latin typeface="Times New Roman" pitchFamily="18" charset="0"/>
                <a:cs typeface="Times New Roman" pitchFamily="18" charset="0"/>
              </a:rPr>
              <a:t>…</a:t>
            </a:r>
          </a:p>
          <a:p>
            <a:pPr algn="just"/>
            <a:endParaRPr lang="en-US" sz="3600" dirty="0">
              <a:solidFill>
                <a:srgbClr val="00206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i="1"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Các</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cách</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đưa</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thuốc</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vào</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tĩnh</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mạch</a:t>
            </a:r>
            <a:r>
              <a:rPr lang="en-US" sz="2800" b="1" i="1" dirty="0" smtClean="0">
                <a:solidFill>
                  <a:srgbClr val="FF0000"/>
                </a:solidFill>
                <a:latin typeface="Times New Roman" pitchFamily="18" charset="0"/>
                <a:cs typeface="Times New Roman" pitchFamily="18" charset="0"/>
              </a:rPr>
              <a:t>:</a:t>
            </a:r>
            <a:endParaRPr lang="en-US" b="1" i="1" dirty="0" smtClean="0">
              <a:solidFill>
                <a:srgbClr val="FF0000"/>
              </a:solidFill>
              <a:latin typeface="Times New Roman" pitchFamily="18" charset="0"/>
              <a:cs typeface="Times New Roman" pitchFamily="18" charset="0"/>
            </a:endParaRPr>
          </a:p>
          <a:p>
            <a:pPr>
              <a:buFont typeface="Wingdings" pitchFamily="2" charset="2"/>
              <a:buChar char="Ø"/>
            </a:pPr>
            <a:r>
              <a:rPr lang="en-US" b="1" i="1" dirty="0" err="1" smtClean="0">
                <a:solidFill>
                  <a:srgbClr val="C00000"/>
                </a:solidFill>
                <a:latin typeface="Times New Roman" pitchFamily="18" charset="0"/>
                <a:cs typeface="Times New Roman" pitchFamily="18" charset="0"/>
              </a:rPr>
              <a:t>Tiêm</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tĩnh</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mạch</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trực</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tiếp</a:t>
            </a:r>
            <a:r>
              <a:rPr lang="en-US" b="1" i="1" dirty="0" smtClean="0">
                <a:solidFill>
                  <a:srgbClr val="C00000"/>
                </a:solidFill>
                <a:latin typeface="Times New Roman" pitchFamily="18" charset="0"/>
                <a:cs typeface="Times New Roman" pitchFamily="18" charset="0"/>
              </a:rPr>
              <a:t> </a:t>
            </a:r>
          </a:p>
          <a:p>
            <a:pPr algn="just">
              <a:buNone/>
            </a:pPr>
            <a:r>
              <a:rPr lang="en-US" sz="3000" dirty="0" smtClean="0">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Thuốc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được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dùng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với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một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lượng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nhỏ</a:t>
            </a:r>
            <a:r>
              <a:rPr lang="en-US" sz="3000" dirty="0" smtClean="0">
                <a:solidFill>
                  <a:srgbClr val="002060"/>
                </a:solidFill>
                <a:latin typeface="Times New Roman" pitchFamily="18" charset="0"/>
                <a:cs typeface="Times New Roman" pitchFamily="18" charset="0"/>
              </a:rPr>
              <a:t> dung </a:t>
            </a:r>
            <a:r>
              <a:rPr lang="en-US" sz="3000" dirty="0" err="1" smtClean="0">
                <a:solidFill>
                  <a:srgbClr val="002060"/>
                </a:solidFill>
                <a:latin typeface="Times New Roman" pitchFamily="18" charset="0"/>
                <a:cs typeface="Times New Roman" pitchFamily="18" charset="0"/>
              </a:rPr>
              <a:t>môi</a:t>
            </a:r>
            <a:r>
              <a:rPr lang="en-US" sz="3000" dirty="0" smtClean="0">
                <a:solidFill>
                  <a:srgbClr val="002060"/>
                </a:solidFill>
                <a:latin typeface="Times New Roman" pitchFamily="18" charset="0"/>
                <a:cs typeface="Times New Roman" pitchFamily="18" charset="0"/>
              </a:rPr>
              <a:t> </a:t>
            </a:r>
          </a:p>
          <a:p>
            <a:pPr algn="just">
              <a:buNone/>
            </a:pPr>
            <a:r>
              <a:rPr lang="en-US" sz="3000" dirty="0" smtClean="0">
                <a:solidFill>
                  <a:srgbClr val="002060"/>
                </a:solidFill>
                <a:latin typeface="Times New Roman" pitchFamily="18" charset="0"/>
                <a:cs typeface="Times New Roman" pitchFamily="18" charset="0"/>
              </a:rPr>
              <a:t>(5-10ml) </a:t>
            </a:r>
            <a:r>
              <a:rPr lang="en-US" sz="3000" dirty="0" err="1" smtClean="0">
                <a:solidFill>
                  <a:srgbClr val="002060"/>
                </a:solidFill>
                <a:latin typeface="Times New Roman" pitchFamily="18" charset="0"/>
                <a:cs typeface="Times New Roman" pitchFamily="18" charset="0"/>
              </a:rPr>
              <a:t>và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được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bơm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thẳng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vào</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tĩnh</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mạch</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trong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khoảng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thời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gian</a:t>
            </a:r>
            <a:r>
              <a:rPr lang="en-US" sz="3000" dirty="0" smtClean="0">
                <a:solidFill>
                  <a:srgbClr val="002060"/>
                </a:solidFill>
                <a:latin typeface="Times New Roman" pitchFamily="18" charset="0"/>
                <a:cs typeface="Times New Roman" pitchFamily="18" charset="0"/>
              </a:rPr>
              <a:t> </a:t>
            </a:r>
            <a:r>
              <a:rPr lang="en-US" sz="3000" b="1" i="1" dirty="0" smtClean="0">
                <a:solidFill>
                  <a:srgbClr val="002060"/>
                </a:solidFill>
                <a:latin typeface="Times New Roman" pitchFamily="18" charset="0"/>
                <a:cs typeface="Times New Roman" pitchFamily="18" charset="0"/>
              </a:rPr>
              <a:t>3 - 7 </a:t>
            </a:r>
            <a:r>
              <a:rPr lang="en-US" sz="3000" b="1" i="1" dirty="0" err="1" smtClean="0">
                <a:solidFill>
                  <a:srgbClr val="002060"/>
                </a:solidFill>
                <a:latin typeface="Times New Roman" pitchFamily="18" charset="0"/>
                <a:cs typeface="Times New Roman" pitchFamily="18" charset="0"/>
              </a:rPr>
              <a:t>phút</a:t>
            </a:r>
            <a:r>
              <a:rPr lang="en-US" sz="3000" b="1" i="1" dirty="0" smtClean="0">
                <a:solidFill>
                  <a:srgbClr val="002060"/>
                </a:solidFill>
                <a:latin typeface="Times New Roman" pitchFamily="18" charset="0"/>
                <a:cs typeface="Times New Roman" pitchFamily="18"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4" name="Picture 3" descr="Káº¿t quáº£ hÃ¬nh áº£nh cho ká»¹ thuáº­t tiÃªm truyá»n tÄ©nh máº¡ch"/>
          <p:cNvPicPr/>
          <p:nvPr/>
        </p:nvPicPr>
        <p:blipFill>
          <a:blip r:embed="rId2" cstate="print"/>
          <a:srcRect/>
          <a:stretch>
            <a:fillRect/>
          </a:stretch>
        </p:blipFill>
        <p:spPr bwMode="auto">
          <a:xfrm>
            <a:off x="1981200" y="2743200"/>
            <a:ext cx="5486400" cy="38100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b="1" i="1" u="sng" dirty="0" err="1" smtClean="0">
                <a:solidFill>
                  <a:srgbClr val="C00000"/>
                </a:solidFill>
                <a:latin typeface="Times New Roman" pitchFamily="18" charset="0"/>
                <a:cs typeface="Times New Roman" pitchFamily="18" charset="0"/>
              </a:rPr>
              <a:t>Nhược</a:t>
            </a:r>
            <a:r>
              <a:rPr lang="en-US" b="1" i="1" u="sng" dirty="0" smtClean="0">
                <a:solidFill>
                  <a:srgbClr val="C00000"/>
                </a:solidFill>
                <a:latin typeface="Times New Roman" pitchFamily="18" charset="0"/>
                <a:cs typeface="Times New Roman" pitchFamily="18" charset="0"/>
              </a:rPr>
              <a:t> </a:t>
            </a:r>
            <a:r>
              <a:rPr lang="en-US" b="1" i="1" u="sng" dirty="0" err="1" smtClean="0">
                <a:solidFill>
                  <a:srgbClr val="C00000"/>
                </a:solidFill>
                <a:latin typeface="Times New Roman" pitchFamily="18" charset="0"/>
                <a:cs typeface="Times New Roman" pitchFamily="18" charset="0"/>
              </a:rPr>
              <a:t>điểm</a:t>
            </a:r>
            <a:r>
              <a:rPr lang="en-US" dirty="0" smtClean="0">
                <a:solidFill>
                  <a:srgbClr val="C00000"/>
                </a:solidFill>
                <a:latin typeface="Times New Roman" pitchFamily="18" charset="0"/>
                <a:cs typeface="Times New Roman" pitchFamily="18" charset="0"/>
              </a:rPr>
              <a:t>: </a:t>
            </a:r>
          </a:p>
          <a:p>
            <a:pPr algn="just">
              <a:buNone/>
            </a:pPr>
            <a:r>
              <a:rPr lang="en-US" dirty="0" smtClean="0">
                <a:solidFill>
                  <a:srgbClr val="C0000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Người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ít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chú</a:t>
            </a:r>
            <a:r>
              <a:rPr lang="en-US" dirty="0" smtClean="0">
                <a:solidFill>
                  <a:srgbClr val="002060"/>
                </a:solidFill>
                <a:latin typeface="Times New Roman" pitchFamily="18" charset="0"/>
                <a:cs typeface="Times New Roman" pitchFamily="18" charset="0"/>
              </a:rPr>
              <a:t> ý </a:t>
            </a:r>
            <a:r>
              <a:rPr lang="en-US" dirty="0" err="1" smtClean="0">
                <a:solidFill>
                  <a:srgbClr val="002060"/>
                </a:solidFill>
                <a:latin typeface="Times New Roman" pitchFamily="18" charset="0"/>
                <a:cs typeface="Times New Roman" pitchFamily="18" charset="0"/>
              </a:rPr>
              <a:t>đến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độ</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quá</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nhanh</a:t>
            </a:r>
            <a:r>
              <a:rPr lang="en-US" dirty="0" smtClean="0">
                <a:solidFill>
                  <a:srgbClr val="002060"/>
                </a:solidFill>
                <a:latin typeface="Times New Roman" pitchFamily="18" charset="0"/>
                <a:cs typeface="Times New Roman" pitchFamily="18" charset="0"/>
              </a:rPr>
              <a:t> (&lt; 1 </a:t>
            </a:r>
            <a:r>
              <a:rPr lang="en-US" dirty="0" err="1" smtClean="0">
                <a:solidFill>
                  <a:srgbClr val="002060"/>
                </a:solidFill>
                <a:latin typeface="Times New Roman" pitchFamily="18" charset="0"/>
                <a:cs typeface="Times New Roman" pitchFamily="18" charset="0"/>
              </a:rPr>
              <a:t>phút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dễ</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dẫn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đến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sốc</a:t>
            </a:r>
            <a:r>
              <a:rPr lang="en-US" dirty="0" smtClean="0">
                <a:solidFill>
                  <a:srgbClr val="002060"/>
                </a:solidFill>
                <a:latin typeface="Times New Roman" pitchFamily="18" charset="0"/>
                <a:cs typeface="Times New Roman" pitchFamily="18" charset="0"/>
              </a:rPr>
              <a:t>.</a:t>
            </a:r>
          </a:p>
          <a:p>
            <a:pPr algn="just">
              <a:buNone/>
            </a:pPr>
            <a:r>
              <a:rPr lang="en-US" b="1" i="1" u="sng" dirty="0" err="1" smtClean="0">
                <a:solidFill>
                  <a:srgbClr val="C00000"/>
                </a:solidFill>
                <a:latin typeface="Times New Roman" pitchFamily="18" charset="0"/>
                <a:cs typeface="Times New Roman" pitchFamily="18" charset="0"/>
              </a:rPr>
              <a:t>Ghi</a:t>
            </a:r>
            <a:r>
              <a:rPr lang="en-US" b="1" i="1" u="sng" dirty="0" smtClean="0">
                <a:solidFill>
                  <a:srgbClr val="C00000"/>
                </a:solidFill>
                <a:latin typeface="Times New Roman" pitchFamily="18" charset="0"/>
                <a:cs typeface="Times New Roman" pitchFamily="18" charset="0"/>
              </a:rPr>
              <a:t> </a:t>
            </a:r>
            <a:r>
              <a:rPr lang="en-US" b="1" i="1" u="sng" dirty="0" err="1" smtClean="0">
                <a:solidFill>
                  <a:srgbClr val="C00000"/>
                </a:solidFill>
                <a:latin typeface="Times New Roman" pitchFamily="18" charset="0"/>
                <a:cs typeface="Times New Roman" pitchFamily="18" charset="0"/>
              </a:rPr>
              <a:t>nhớ</a:t>
            </a:r>
            <a:r>
              <a:rPr lang="en-US" b="1" i="1" dirty="0" smtClean="0">
                <a:solidFill>
                  <a:srgbClr val="C00000"/>
                </a:solidFill>
                <a:latin typeface="Times New Roman" pitchFamily="18" charset="0"/>
                <a:cs typeface="Times New Roman" pitchFamily="18" charset="0"/>
              </a:rPr>
              <a:t>:</a:t>
            </a:r>
          </a:p>
          <a:p>
            <a:pPr algn="just">
              <a:buNone/>
            </a:pPr>
            <a:r>
              <a:rPr lang="en-US" i="1" dirty="0" smtClean="0">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sinh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nhóm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aminoglycosid</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amikacin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gentamicin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Lincomycin</a:t>
            </a:r>
            <a:r>
              <a:rPr lang="en-US"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không</a:t>
            </a:r>
            <a:r>
              <a:rPr lang="en-US" b="1" i="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được</a:t>
            </a:r>
            <a:r>
              <a:rPr lang="en-US" b="1" i="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tiêm</a:t>
            </a:r>
            <a:r>
              <a:rPr lang="en-US" b="1" i="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tĩnh</a:t>
            </a:r>
            <a:r>
              <a:rPr lang="en-US" b="1" i="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mạch</a:t>
            </a:r>
            <a:r>
              <a:rPr lang="en-US" b="1" i="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trực</a:t>
            </a:r>
            <a:r>
              <a:rPr lang="en-US" b="1" i="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tiếp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chỉ</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bắp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truyền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tĩnh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mạch</a:t>
            </a:r>
            <a:r>
              <a:rPr lang="en-US" dirty="0" smtClean="0">
                <a:solidFill>
                  <a:srgbClr val="002060"/>
                </a:solidFill>
                <a:latin typeface="Times New Roman" pitchFamily="18" charset="0"/>
                <a:cs typeface="Times New Roman" pitchFamily="18" charset="0"/>
              </a:rPr>
              <a:t>, dung </a:t>
            </a:r>
            <a:r>
              <a:rPr lang="en-US" dirty="0" err="1" smtClean="0">
                <a:solidFill>
                  <a:srgbClr val="002060"/>
                </a:solidFill>
                <a:latin typeface="Times New Roman" pitchFamily="18" charset="0"/>
                <a:cs typeface="Times New Roman" pitchFamily="18" charset="0"/>
              </a:rPr>
              <a:t>dịch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truyền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cần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hoà</a:t>
            </a:r>
            <a:r>
              <a:rPr lang="en-US" dirty="0" smtClean="0">
                <a:solidFill>
                  <a:srgbClr val="002060"/>
                </a:solidFill>
                <a:latin typeface="Times New Roman" pitchFamily="18" charset="0"/>
                <a:cs typeface="Times New Roman" pitchFamily="18" charset="0"/>
              </a:rPr>
              <a:t> tan </a:t>
            </a:r>
            <a:r>
              <a:rPr lang="en-US" dirty="0" err="1" smtClean="0">
                <a:solidFill>
                  <a:srgbClr val="002060"/>
                </a:solidFill>
                <a:latin typeface="Times New Roman" pitchFamily="18" charset="0"/>
                <a:cs typeface="Times New Roman" pitchFamily="18" charset="0"/>
              </a:rPr>
              <a:t>đều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một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lượng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lớn</a:t>
            </a:r>
            <a:r>
              <a:rPr lang="en-US" dirty="0" smtClean="0">
                <a:solidFill>
                  <a:srgbClr val="002060"/>
                </a:solidFill>
                <a:latin typeface="Times New Roman" pitchFamily="18" charset="0"/>
                <a:cs typeface="Times New Roman" pitchFamily="18" charset="0"/>
              </a:rPr>
              <a:t> dung </a:t>
            </a:r>
            <a:r>
              <a:rPr lang="en-US" dirty="0" err="1" smtClean="0">
                <a:solidFill>
                  <a:srgbClr val="002060"/>
                </a:solidFill>
                <a:latin typeface="Times New Roman" pitchFamily="18" charset="0"/>
                <a:cs typeface="Times New Roman" pitchFamily="18" charset="0"/>
              </a:rPr>
              <a:t>dịch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natri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clorid</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NaCl</a:t>
            </a:r>
            <a:r>
              <a:rPr lang="en-US" dirty="0" smtClean="0">
                <a:solidFill>
                  <a:srgbClr val="002060"/>
                </a:solidFill>
                <a:latin typeface="Times New Roman" pitchFamily="18" charset="0"/>
                <a:cs typeface="Times New Roman" pitchFamily="18" charset="0"/>
              </a:rPr>
              <a:t>) 0,9%.</a:t>
            </a:r>
          </a:p>
          <a:p>
            <a:pPr algn="just">
              <a:buNone/>
            </a:pPr>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Ø"/>
            </a:pPr>
            <a:r>
              <a:rPr lang="en-US" sz="3500" b="1" i="1" dirty="0" err="1" smtClean="0">
                <a:solidFill>
                  <a:srgbClr val="C00000"/>
                </a:solidFill>
                <a:latin typeface="Times New Roman" pitchFamily="18" charset="0"/>
                <a:cs typeface="Times New Roman" pitchFamily="18" charset="0"/>
              </a:rPr>
              <a:t>Truyền</a:t>
            </a:r>
            <a:r>
              <a:rPr lang="en-US" sz="3500" b="1" i="1" dirty="0" smtClean="0">
                <a:solidFill>
                  <a:srgbClr val="C00000"/>
                </a:solidFill>
                <a:latin typeface="Times New Roman" pitchFamily="18" charset="0"/>
                <a:cs typeface="Times New Roman" pitchFamily="18" charset="0"/>
              </a:rPr>
              <a:t> </a:t>
            </a:r>
            <a:r>
              <a:rPr lang="en-US" sz="3500" b="1" i="1" dirty="0" err="1" smtClean="0">
                <a:solidFill>
                  <a:srgbClr val="C00000"/>
                </a:solidFill>
                <a:latin typeface="Times New Roman" pitchFamily="18" charset="0"/>
                <a:cs typeface="Times New Roman" pitchFamily="18" charset="0"/>
              </a:rPr>
              <a:t>tĩnh</a:t>
            </a:r>
            <a:r>
              <a:rPr lang="en-US" sz="3500" b="1" i="1" dirty="0" smtClean="0">
                <a:solidFill>
                  <a:srgbClr val="C00000"/>
                </a:solidFill>
                <a:latin typeface="Times New Roman" pitchFamily="18" charset="0"/>
                <a:cs typeface="Times New Roman" pitchFamily="18" charset="0"/>
              </a:rPr>
              <a:t> </a:t>
            </a:r>
            <a:r>
              <a:rPr lang="en-US" sz="3500" b="1" i="1" dirty="0" err="1" smtClean="0">
                <a:solidFill>
                  <a:srgbClr val="C00000"/>
                </a:solidFill>
                <a:latin typeface="Times New Roman" pitchFamily="18" charset="0"/>
                <a:cs typeface="Times New Roman" pitchFamily="18" charset="0"/>
              </a:rPr>
              <a:t>mạch</a:t>
            </a:r>
            <a:r>
              <a:rPr lang="en-US" sz="3500" b="1" i="1" dirty="0" smtClean="0">
                <a:solidFill>
                  <a:srgbClr val="C00000"/>
                </a:solidFill>
                <a:latin typeface="Times New Roman" pitchFamily="18" charset="0"/>
                <a:cs typeface="Times New Roman" pitchFamily="18" charset="0"/>
              </a:rPr>
              <a:t> </a:t>
            </a:r>
            <a:r>
              <a:rPr lang="en-US" sz="3500" b="1" i="1" dirty="0" err="1" smtClean="0">
                <a:solidFill>
                  <a:srgbClr val="C00000"/>
                </a:solidFill>
                <a:latin typeface="Times New Roman" pitchFamily="18" charset="0"/>
                <a:cs typeface="Times New Roman" pitchFamily="18" charset="0"/>
              </a:rPr>
              <a:t>quãng</a:t>
            </a:r>
            <a:r>
              <a:rPr lang="en-US" sz="3500" b="1" i="1" dirty="0" smtClean="0">
                <a:solidFill>
                  <a:srgbClr val="C00000"/>
                </a:solidFill>
                <a:latin typeface="Times New Roman" pitchFamily="18" charset="0"/>
                <a:cs typeface="Times New Roman" pitchFamily="18" charset="0"/>
              </a:rPr>
              <a:t> </a:t>
            </a:r>
            <a:r>
              <a:rPr lang="en-US" sz="3500" b="1" i="1" dirty="0" err="1" smtClean="0">
                <a:solidFill>
                  <a:srgbClr val="C00000"/>
                </a:solidFill>
                <a:latin typeface="Times New Roman" pitchFamily="18" charset="0"/>
                <a:cs typeface="Times New Roman" pitchFamily="18" charset="0"/>
              </a:rPr>
              <a:t>ngắn</a:t>
            </a:r>
            <a:endParaRPr lang="en-US" sz="3500" b="1" i="1" dirty="0" smtClean="0">
              <a:solidFill>
                <a:srgbClr val="C00000"/>
              </a:solidFill>
              <a:latin typeface="Times New Roman" pitchFamily="18" charset="0"/>
              <a:cs typeface="Times New Roman" pitchFamily="18" charset="0"/>
            </a:endParaRPr>
          </a:p>
          <a:p>
            <a:pPr algn="just">
              <a:buNone/>
            </a:pPr>
            <a:r>
              <a:rPr lang="en-US" dirty="0" smtClean="0">
                <a:solidFill>
                  <a:srgbClr val="002060"/>
                </a:solidFill>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loãng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50 - 200 ml </a:t>
            </a:r>
            <a:r>
              <a:rPr lang="en-US" dirty="0" err="1" smtClean="0">
                <a:solidFill>
                  <a:srgbClr val="002060"/>
                </a:solidFill>
                <a:latin typeface="Times New Roman" pitchFamily="18" charset="0"/>
                <a:cs typeface="Times New Roman" pitchFamily="18" charset="0"/>
              </a:rPr>
              <a:t>dịch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truyền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truyền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khoảng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thời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gian</a:t>
            </a:r>
            <a:r>
              <a:rPr lang="en-US" dirty="0" smtClean="0">
                <a:solidFill>
                  <a:srgbClr val="002060"/>
                </a:solidFill>
                <a:latin typeface="Times New Roman" pitchFamily="18" charset="0"/>
                <a:cs typeface="Times New Roman" pitchFamily="18" charset="0"/>
              </a:rPr>
              <a:t> </a:t>
            </a:r>
            <a:r>
              <a:rPr lang="en-US" b="1" i="1" dirty="0" smtClean="0">
                <a:solidFill>
                  <a:srgbClr val="002060"/>
                </a:solidFill>
                <a:latin typeface="Times New Roman" pitchFamily="18" charset="0"/>
                <a:cs typeface="Times New Roman" pitchFamily="18" charset="0"/>
              </a:rPr>
              <a:t>30 - 60 </a:t>
            </a:r>
            <a:r>
              <a:rPr lang="en-US" b="1" i="1" dirty="0" err="1" smtClean="0">
                <a:solidFill>
                  <a:srgbClr val="002060"/>
                </a:solidFill>
                <a:latin typeface="Times New Roman" pitchFamily="18" charset="0"/>
                <a:cs typeface="Times New Roman" pitchFamily="18" charset="0"/>
              </a:rPr>
              <a:t>phút</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Mục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đích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của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này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nhằm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tránh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quá</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kích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thành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mạch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của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một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số</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như</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Gentamicin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lincomycin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dẫn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đến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huyết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áp</a:t>
            </a:r>
            <a:r>
              <a:rPr lang="en-US" dirty="0" smtClean="0">
                <a:solidFill>
                  <a:srgbClr val="002060"/>
                </a:solidFill>
              </a:rPr>
              <a:t>.</a:t>
            </a:r>
          </a:p>
        </p:txBody>
      </p:sp>
      <p:pic>
        <p:nvPicPr>
          <p:cNvPr id="4" name="Picture 3" descr="Ká»¹ thuáº­t truyá»n dá»ch tÄ©nh máº¡ch"/>
          <p:cNvPicPr/>
          <p:nvPr/>
        </p:nvPicPr>
        <p:blipFill>
          <a:blip r:embed="rId2"/>
          <a:srcRect/>
          <a:stretch>
            <a:fillRect/>
          </a:stretch>
        </p:blipFill>
        <p:spPr bwMode="auto">
          <a:xfrm>
            <a:off x="1981200" y="3276600"/>
            <a:ext cx="5486400" cy="32004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0" y="0"/>
            <a:ext cx="9144000" cy="6858000"/>
          </a:xfrm>
        </p:spPr>
        <p:txBody>
          <a:bodyPr/>
          <a:lstStyle/>
          <a:p>
            <a:pPr>
              <a:buFont typeface="Wingdings" pitchFamily="2" charset="2"/>
              <a:buChar char="Ø"/>
            </a:pPr>
            <a:r>
              <a:rPr lang="en-US" sz="3500" b="1" i="1" dirty="0" err="1" smtClean="0">
                <a:solidFill>
                  <a:srgbClr val="C00000"/>
                </a:solidFill>
                <a:latin typeface="Times New Roman" pitchFamily="18" charset="0"/>
                <a:cs typeface="Times New Roman" pitchFamily="18" charset="0"/>
              </a:rPr>
              <a:t>Truyền</a:t>
            </a:r>
            <a:r>
              <a:rPr lang="en-US" sz="3500" b="1" i="1" dirty="0" smtClean="0">
                <a:solidFill>
                  <a:srgbClr val="C00000"/>
                </a:solidFill>
                <a:latin typeface="Times New Roman" pitchFamily="18" charset="0"/>
                <a:cs typeface="Times New Roman" pitchFamily="18" charset="0"/>
              </a:rPr>
              <a:t> </a:t>
            </a:r>
            <a:r>
              <a:rPr lang="en-US" sz="3500" b="1" i="1" dirty="0" err="1" smtClean="0">
                <a:solidFill>
                  <a:srgbClr val="C00000"/>
                </a:solidFill>
                <a:latin typeface="Times New Roman" pitchFamily="18" charset="0"/>
                <a:cs typeface="Times New Roman" pitchFamily="18" charset="0"/>
              </a:rPr>
              <a:t>tĩnh</a:t>
            </a:r>
            <a:r>
              <a:rPr lang="en-US" sz="3500" b="1" i="1" dirty="0" smtClean="0">
                <a:solidFill>
                  <a:srgbClr val="C00000"/>
                </a:solidFill>
                <a:latin typeface="Times New Roman" pitchFamily="18" charset="0"/>
                <a:cs typeface="Times New Roman" pitchFamily="18" charset="0"/>
              </a:rPr>
              <a:t> </a:t>
            </a:r>
            <a:r>
              <a:rPr lang="en-US" sz="3500" b="1" i="1" dirty="0" err="1" smtClean="0">
                <a:solidFill>
                  <a:srgbClr val="C00000"/>
                </a:solidFill>
                <a:latin typeface="Times New Roman" pitchFamily="18" charset="0"/>
                <a:cs typeface="Times New Roman" pitchFamily="18" charset="0"/>
              </a:rPr>
              <a:t>mạch</a:t>
            </a:r>
            <a:r>
              <a:rPr lang="en-US" sz="3500" b="1" i="1" dirty="0" smtClean="0">
                <a:solidFill>
                  <a:srgbClr val="C00000"/>
                </a:solidFill>
                <a:latin typeface="Times New Roman" pitchFamily="18" charset="0"/>
                <a:cs typeface="Times New Roman" pitchFamily="18" charset="0"/>
              </a:rPr>
              <a:t> </a:t>
            </a:r>
            <a:r>
              <a:rPr lang="en-US" sz="3500" b="1" i="1" dirty="0" err="1" smtClean="0">
                <a:solidFill>
                  <a:srgbClr val="C00000"/>
                </a:solidFill>
                <a:latin typeface="Times New Roman" pitchFamily="18" charset="0"/>
                <a:cs typeface="Times New Roman" pitchFamily="18" charset="0"/>
              </a:rPr>
              <a:t>kéo</a:t>
            </a:r>
            <a:r>
              <a:rPr lang="en-US" sz="3500" b="1" i="1" dirty="0" smtClean="0">
                <a:solidFill>
                  <a:srgbClr val="C00000"/>
                </a:solidFill>
                <a:latin typeface="Times New Roman" pitchFamily="18" charset="0"/>
                <a:cs typeface="Times New Roman" pitchFamily="18" charset="0"/>
              </a:rPr>
              <a:t> </a:t>
            </a:r>
            <a:r>
              <a:rPr lang="en-US" sz="3500" b="1" i="1" dirty="0" err="1" smtClean="0">
                <a:solidFill>
                  <a:srgbClr val="C00000"/>
                </a:solidFill>
                <a:latin typeface="Times New Roman" pitchFamily="18" charset="0"/>
                <a:cs typeface="Times New Roman" pitchFamily="18" charset="0"/>
              </a:rPr>
              <a:t>dài</a:t>
            </a:r>
            <a:endParaRPr lang="en-US" sz="3500" b="1" i="1" dirty="0" smtClean="0">
              <a:solidFill>
                <a:srgbClr val="C00000"/>
              </a:solidFill>
              <a:latin typeface="Times New Roman" pitchFamily="18" charset="0"/>
              <a:cs typeface="Times New Roman" pitchFamily="18" charset="0"/>
            </a:endParaRP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Mục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đích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duy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trì</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nồng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độ</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máu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thời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gian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dài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Lượng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dịch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truyền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nhiều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lít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tùy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thuộc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quãng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truyền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nồng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độ</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cần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duy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trì</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sinh</a:t>
            </a:r>
            <a:r>
              <a:rPr lang="en-US" dirty="0" smtClean="0">
                <a:solidFill>
                  <a:srgbClr val="002060"/>
                </a:solidFill>
                <a:latin typeface="Times New Roman" pitchFamily="18" charset="0"/>
                <a:cs typeface="Times New Roman" pitchFamily="18" charset="0"/>
              </a:rPr>
              <a:t> hay </a:t>
            </a:r>
            <a:r>
              <a:rPr lang="en-US" dirty="0" err="1" smtClean="0">
                <a:solidFill>
                  <a:srgbClr val="002060"/>
                </a:solidFill>
                <a:latin typeface="Times New Roman" pitchFamily="18" charset="0"/>
                <a:cs typeface="Times New Roman" pitchFamily="18" charset="0"/>
              </a:rPr>
              <a:t>truyền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theo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này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endParaRPr lang="en-US" dirty="0" smtClean="0">
              <a:solidFill>
                <a:srgbClr val="002060"/>
              </a:solidFill>
              <a:latin typeface="Times New Roman" pitchFamily="18" charset="0"/>
              <a:cs typeface="Times New Roman" pitchFamily="18" charset="0"/>
            </a:endParaRP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benzylpenicilin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ampicilin</a:t>
            </a:r>
            <a:endParaRPr lang="en-US" dirty="0" smtClean="0">
              <a:solidFill>
                <a:srgbClr val="002060"/>
              </a:solidFill>
              <a:latin typeface="Times New Roman" pitchFamily="18" charset="0"/>
              <a:cs typeface="Times New Roman" pitchFamily="18" charset="0"/>
            </a:endParaRPr>
          </a:p>
          <a:p>
            <a:pPr>
              <a:buNone/>
            </a:pPr>
            <a:endParaRPr lang="en-US" dirty="0"/>
          </a:p>
        </p:txBody>
      </p:sp>
      <p:pic>
        <p:nvPicPr>
          <p:cNvPr id="10" name="Picture 9" descr="Ká»¹ thuáº­t truyá»n dá»ch tÄ©nh máº¡ch"/>
          <p:cNvPicPr/>
          <p:nvPr/>
        </p:nvPicPr>
        <p:blipFill>
          <a:blip r:embed="rId3"/>
          <a:srcRect/>
          <a:stretch>
            <a:fillRect/>
          </a:stretch>
        </p:blipFill>
        <p:spPr bwMode="auto">
          <a:xfrm>
            <a:off x="2286000" y="3886200"/>
            <a:ext cx="4953000" cy="274320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b="1" i="1" dirty="0" smtClean="0">
                <a:solidFill>
                  <a:srgbClr val="C00000"/>
                </a:solidFill>
                <a:latin typeface="Times New Roman" pitchFamily="18" charset="0"/>
                <a:cs typeface="Times New Roman" pitchFamily="18" charset="0"/>
              </a:rPr>
              <a:t>4.2. </a:t>
            </a:r>
            <a:r>
              <a:rPr lang="en-US" b="1" i="1" dirty="0" err="1" smtClean="0">
                <a:solidFill>
                  <a:srgbClr val="C00000"/>
                </a:solidFill>
                <a:latin typeface="Times New Roman" pitchFamily="18" charset="0"/>
                <a:cs typeface="Times New Roman" pitchFamily="18" charset="0"/>
              </a:rPr>
              <a:t>Tiêm</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bắp</a:t>
            </a:r>
            <a:endParaRPr lang="en-US" dirty="0" smtClean="0">
              <a:solidFill>
                <a:srgbClr val="C00000"/>
              </a:solidFill>
              <a:latin typeface="Times New Roman" pitchFamily="18" charset="0"/>
              <a:cs typeface="Times New Roman" pitchFamily="18" charset="0"/>
            </a:endParaRPr>
          </a:p>
          <a:p>
            <a:pPr algn="just">
              <a:buNone/>
            </a:pPr>
            <a:r>
              <a:rPr lang="en-US" dirty="0" smtClean="0"/>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phổ</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biến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dễ</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hiện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hơn</a:t>
            </a:r>
            <a:r>
              <a:rPr lang="en-US" dirty="0" smtClean="0">
                <a:solidFill>
                  <a:srgbClr val="002060"/>
                </a:solidFill>
                <a:latin typeface="Times New Roman" pitchFamily="18" charset="0"/>
                <a:cs typeface="Times New Roman" pitchFamily="18" charset="0"/>
              </a:rPr>
              <a:t> so </a:t>
            </a:r>
            <a:r>
              <a:rPr lang="en-US" dirty="0" err="1" smtClean="0">
                <a:solidFill>
                  <a:srgbClr val="002060"/>
                </a:solidFill>
                <a:latin typeface="Times New Roman" pitchFamily="18" charset="0"/>
                <a:cs typeface="Times New Roman" pitchFamily="18" charset="0"/>
              </a:rPr>
              <a:t>với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phương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pháp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Đặc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biệt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ưu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loại</a:t>
            </a:r>
            <a:r>
              <a:rPr lang="en-US" dirty="0" smtClean="0">
                <a:solidFill>
                  <a:srgbClr val="002060"/>
                </a:solidFill>
                <a:latin typeface="Times New Roman" pitchFamily="18" charset="0"/>
                <a:cs typeface="Times New Roman" pitchFamily="18" charset="0"/>
              </a:rPr>
              <a:t> dung </a:t>
            </a:r>
            <a:r>
              <a:rPr lang="en-US" dirty="0" err="1" smtClean="0">
                <a:solidFill>
                  <a:srgbClr val="002060"/>
                </a:solidFill>
                <a:latin typeface="Times New Roman" pitchFamily="18" charset="0"/>
                <a:cs typeface="Times New Roman" pitchFamily="18" charset="0"/>
              </a:rPr>
              <a:t>dịch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dầu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hỗn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dịch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kéo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dài</a:t>
            </a:r>
            <a:r>
              <a:rPr lang="en-US" dirty="0" smtClean="0">
                <a:solidFill>
                  <a:srgbClr val="002060"/>
                </a:solidFill>
                <a:latin typeface="Times New Roman" pitchFamily="18" charset="0"/>
                <a:cs typeface="Times New Roman" pitchFamily="18" charset="0"/>
              </a:rPr>
              <a:t>.</a:t>
            </a:r>
          </a:p>
          <a:p>
            <a:pPr>
              <a:buNone/>
            </a:pPr>
            <a:endParaRPr lang="en-US" dirty="0"/>
          </a:p>
        </p:txBody>
      </p:sp>
      <p:pic>
        <p:nvPicPr>
          <p:cNvPr id="4" name="Picture 5"/>
          <p:cNvPicPr>
            <a:picLocks noChangeAspect="1" noChangeArrowheads="1"/>
          </p:cNvPicPr>
          <p:nvPr/>
        </p:nvPicPr>
        <p:blipFill>
          <a:blip r:embed="rId2"/>
          <a:srcRect/>
          <a:stretch>
            <a:fillRect/>
          </a:stretch>
        </p:blipFill>
        <p:spPr bwMode="auto">
          <a:xfrm>
            <a:off x="1828800" y="2819400"/>
            <a:ext cx="5791200" cy="3657600"/>
          </a:xfrm>
          <a:prstGeom prst="rect">
            <a:avLst/>
          </a:prstGeom>
          <a:noFill/>
          <a:ln w="9525">
            <a:noFill/>
            <a:miter lim="800000"/>
            <a:headEnd/>
            <a:tailEnd/>
          </a:ln>
          <a:effectLst/>
        </p:spPr>
      </p:pic>
    </p:spTree>
  </p:cSld>
  <p:clrMapOvr>
    <a:masterClrMapping/>
  </p:clrMapOvr>
  <p:transition>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algn="ctr">
              <a:buNone/>
            </a:pPr>
            <a:r>
              <a:rPr lang="en-US" b="1" i="1" dirty="0" smtClean="0">
                <a:solidFill>
                  <a:srgbClr val="FF0000"/>
                </a:solidFill>
                <a:latin typeface="Times New Roman" pitchFamily="18" charset="0"/>
                <a:cs typeface="Times New Roman" pitchFamily="18" charset="0"/>
              </a:rPr>
              <a:t>*</a:t>
            </a:r>
            <a:r>
              <a:rPr lang="en-US" b="1" i="1" u="sng" dirty="0" err="1" smtClean="0">
                <a:solidFill>
                  <a:srgbClr val="FF0000"/>
                </a:solidFill>
                <a:latin typeface="Times New Roman" pitchFamily="18" charset="0"/>
                <a:cs typeface="Times New Roman" pitchFamily="18" charset="0"/>
              </a:rPr>
              <a:t>Những</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điểm</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cần</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lưu</a:t>
            </a:r>
            <a:r>
              <a:rPr lang="en-US" b="1" i="1" u="sng" dirty="0" smtClean="0">
                <a:solidFill>
                  <a:srgbClr val="FF0000"/>
                </a:solidFill>
                <a:latin typeface="Times New Roman" pitchFamily="18" charset="0"/>
                <a:cs typeface="Times New Roman" pitchFamily="18" charset="0"/>
              </a:rPr>
              <a:t> ý</a:t>
            </a:r>
            <a:r>
              <a:rPr lang="en-US" i="1" dirty="0" smtClean="0">
                <a:solidFill>
                  <a:srgbClr val="FF0000"/>
                </a:solidFill>
                <a:latin typeface="Times New Roman" pitchFamily="18" charset="0"/>
                <a:cs typeface="Times New Roman" pitchFamily="18" charset="0"/>
              </a:rPr>
              <a:t>:</a:t>
            </a:r>
          </a:p>
          <a:p>
            <a:pPr algn="just">
              <a:buFontTx/>
              <a:buChar char="-"/>
            </a:pP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bắp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những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kích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mạnh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tổ</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chức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hoặc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calciclorid</a:t>
            </a:r>
            <a:r>
              <a:rPr lang="en-US" dirty="0" smtClean="0">
                <a:solidFill>
                  <a:srgbClr val="002060"/>
                </a:solidFill>
                <a:latin typeface="Times New Roman" pitchFamily="18" charset="0"/>
                <a:cs typeface="Times New Roman" pitchFamily="18" charset="0"/>
              </a:rPr>
              <a:t>..), dung </a:t>
            </a:r>
            <a:r>
              <a:rPr lang="en-US" dirty="0" err="1" smtClean="0">
                <a:solidFill>
                  <a:srgbClr val="002060"/>
                </a:solidFill>
                <a:latin typeface="Times New Roman" pitchFamily="18" charset="0"/>
                <a:cs typeface="Times New Roman" pitchFamily="18" charset="0"/>
              </a:rPr>
              <a:t>dịch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ưu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trương</a:t>
            </a:r>
            <a:r>
              <a:rPr lang="en-US" dirty="0" smtClean="0">
                <a:solidFill>
                  <a:srgbClr val="002060"/>
                </a:solidFill>
                <a:latin typeface="Times New Roman" pitchFamily="18" charset="0"/>
                <a:cs typeface="Times New Roman" pitchFamily="18" charset="0"/>
              </a:rPr>
              <a:t>, dung </a:t>
            </a:r>
            <a:r>
              <a:rPr lang="en-US" dirty="0" err="1" smtClean="0">
                <a:solidFill>
                  <a:srgbClr val="002060"/>
                </a:solidFill>
                <a:latin typeface="Times New Roman" pitchFamily="18" charset="0"/>
                <a:cs typeface="Times New Roman" pitchFamily="18" charset="0"/>
              </a:rPr>
              <a:t>dịch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pH </a:t>
            </a:r>
            <a:r>
              <a:rPr lang="en-US" dirty="0" err="1" smtClean="0">
                <a:solidFill>
                  <a:srgbClr val="002060"/>
                </a:solidFill>
                <a:latin typeface="Times New Roman" pitchFamily="18" charset="0"/>
                <a:cs typeface="Times New Roman" pitchFamily="18" charset="0"/>
              </a:rPr>
              <a:t>quá</a:t>
            </a:r>
            <a:r>
              <a:rPr lang="en-US" dirty="0" smtClean="0">
                <a:solidFill>
                  <a:srgbClr val="002060"/>
                </a:solidFill>
                <a:latin typeface="Times New Roman" pitchFamily="18" charset="0"/>
                <a:cs typeface="Times New Roman" pitchFamily="18" charset="0"/>
              </a:rPr>
              <a:t> acid </a:t>
            </a:r>
            <a:r>
              <a:rPr lang="en-US" dirty="0" err="1" smtClean="0">
                <a:solidFill>
                  <a:srgbClr val="002060"/>
                </a:solidFill>
                <a:latin typeface="Times New Roman" pitchFamily="18" charset="0"/>
                <a:cs typeface="Times New Roman" pitchFamily="18" charset="0"/>
              </a:rPr>
              <a:t>hoặc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quá</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kiềm</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dung </a:t>
            </a:r>
            <a:r>
              <a:rPr lang="en-US" dirty="0" err="1" smtClean="0">
                <a:solidFill>
                  <a:srgbClr val="002060"/>
                </a:solidFill>
                <a:latin typeface="Times New Roman" pitchFamily="18" charset="0"/>
                <a:cs typeface="Times New Roman" pitchFamily="18" charset="0"/>
              </a:rPr>
              <a:t>môi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bắp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một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số</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lidocain</a:t>
            </a:r>
            <a:r>
              <a:rPr lang="en-US" dirty="0" smtClean="0">
                <a:solidFill>
                  <a:srgbClr val="002060"/>
                </a:solidFill>
                <a:latin typeface="Times New Roman" pitchFamily="18" charset="0"/>
                <a:cs typeface="Times New Roman" pitchFamily="18" charset="0"/>
              </a:rPr>
              <a:t> (0,5 - 0,8%) </a:t>
            </a:r>
            <a:r>
              <a:rPr lang="en-US" dirty="0" err="1" smtClean="0">
                <a:solidFill>
                  <a:srgbClr val="002060"/>
                </a:solidFill>
                <a:latin typeface="Times New Roman" pitchFamily="18" charset="0"/>
                <a:cs typeface="Times New Roman" pitchFamily="18" charset="0"/>
              </a:rPr>
              <a:t>hoặc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alcol</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benzylic</a:t>
            </a:r>
            <a:r>
              <a:rPr lang="en-US" dirty="0" smtClean="0">
                <a:solidFill>
                  <a:srgbClr val="002060"/>
                </a:solidFill>
                <a:latin typeface="Times New Roman" pitchFamily="18" charset="0"/>
                <a:cs typeface="Times New Roman" pitchFamily="18" charset="0"/>
              </a:rPr>
              <a:t> (3%)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độ</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kích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mạnh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đau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thì</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tuyệt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tĩnh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mạch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vì</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dẫn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đến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ngừng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tim</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&gt;10 ml </a:t>
            </a:r>
            <a:r>
              <a:rPr lang="en-US" dirty="0" err="1" smtClean="0">
                <a:solidFill>
                  <a:srgbClr val="002060"/>
                </a:solidFill>
                <a:latin typeface="Times New Roman" pitchFamily="18" charset="0"/>
                <a:cs typeface="Times New Roman" pitchFamily="18" charset="0"/>
              </a:rPr>
              <a:t>vào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một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chỗ</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vì</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dễ</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áp-xe</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này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trẻ</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sơ</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sinh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vì</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cơ</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bắp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của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trẻ</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nhỏ</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chưa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phát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triển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đầy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đủ</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sự</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hấp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sẽ</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lại</a:t>
            </a:r>
            <a:r>
              <a:rPr lang="en-US" dirty="0" smtClean="0">
                <a:solidFill>
                  <a:srgbClr val="002060"/>
                </a:solidFill>
                <a:latin typeface="Times New Roman" pitchFamily="18" charset="0"/>
                <a:cs typeface="Times New Roman" pitchFamily="18" charset="0"/>
              </a:rPr>
              <a:t> hay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tổn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cơ</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tượng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này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ưu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tĩnh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mạch</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Nếu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dung </a:t>
            </a:r>
            <a:r>
              <a:rPr lang="en-US" dirty="0" err="1" smtClean="0">
                <a:solidFill>
                  <a:srgbClr val="002060"/>
                </a:solidFill>
                <a:latin typeface="Times New Roman" pitchFamily="18" charset="0"/>
                <a:cs typeface="Times New Roman" pitchFamily="18" charset="0"/>
              </a:rPr>
              <a:t>môi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phải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nước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thì</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lâu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bơm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nhựa</a:t>
            </a:r>
            <a:r>
              <a:rPr lang="en-US" dirty="0" smtClean="0">
                <a:solidFill>
                  <a:srgbClr val="002060"/>
                </a:solidFill>
                <a:latin typeface="Times New Roman" pitchFamily="18" charset="0"/>
                <a:cs typeface="Times New Roman" pitchFamily="18" charset="0"/>
              </a:rPr>
              <a:t>.</a:t>
            </a:r>
          </a:p>
          <a:p>
            <a:pPr>
              <a:buNone/>
            </a:pPr>
            <a:endParaRPr lang="en-US"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i="1" dirty="0" smtClean="0">
                <a:solidFill>
                  <a:srgbClr val="C00000"/>
                </a:solidFill>
                <a:latin typeface="Times New Roman" pitchFamily="18" charset="0"/>
                <a:cs typeface="Times New Roman" pitchFamily="18" charset="0"/>
              </a:rPr>
              <a:t>4.3. </a:t>
            </a:r>
            <a:r>
              <a:rPr lang="en-US" b="1" i="1" dirty="0" err="1" smtClean="0">
                <a:solidFill>
                  <a:srgbClr val="C00000"/>
                </a:solidFill>
                <a:latin typeface="Times New Roman" pitchFamily="18" charset="0"/>
                <a:cs typeface="Times New Roman" pitchFamily="18" charset="0"/>
              </a:rPr>
              <a:t>Tiêm</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dưới</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da</a:t>
            </a:r>
            <a:endParaRPr lang="en-US" b="1" dirty="0" smtClean="0">
              <a:solidFill>
                <a:srgbClr val="C00000"/>
              </a:solidFill>
            </a:endParaRPr>
          </a:p>
          <a:p>
            <a:pPr algn="just">
              <a:buNone/>
            </a:pPr>
            <a:r>
              <a:rPr lang="en-US" b="1" dirty="0" smtClean="0">
                <a:solidFill>
                  <a:srgbClr val="002060"/>
                </a:solidFill>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thủ</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thuật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một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lượng</a:t>
            </a:r>
            <a:r>
              <a:rPr lang="en-US" dirty="0" smtClean="0">
                <a:solidFill>
                  <a:srgbClr val="002060"/>
                </a:solidFill>
                <a:latin typeface="Times New Roman" pitchFamily="18" charset="0"/>
                <a:cs typeface="Times New Roman" pitchFamily="18" charset="0"/>
              </a:rPr>
              <a:t> dung </a:t>
            </a:r>
            <a:r>
              <a:rPr lang="en-US" dirty="0" err="1" smtClean="0">
                <a:solidFill>
                  <a:srgbClr val="002060"/>
                </a:solidFill>
                <a:latin typeface="Times New Roman" pitchFamily="18" charset="0"/>
                <a:cs typeface="Times New Roman" pitchFamily="18" charset="0"/>
              </a:rPr>
              <a:t>dịch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mô</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liên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kết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lỏng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lẻo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dưới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lớp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mỡ</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dưới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sẽ</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chậm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kéo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dài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hơn</a:t>
            </a:r>
            <a:r>
              <a:rPr lang="en-US" dirty="0" smtClean="0">
                <a:solidFill>
                  <a:srgbClr val="002060"/>
                </a:solidFill>
                <a:latin typeface="Times New Roman" pitchFamily="18" charset="0"/>
                <a:cs typeface="Times New Roman" pitchFamily="18" charset="0"/>
              </a:rPr>
              <a:t> so </a:t>
            </a:r>
            <a:r>
              <a:rPr lang="en-US" dirty="0" err="1" smtClean="0">
                <a:solidFill>
                  <a:srgbClr val="002060"/>
                </a:solidFill>
                <a:latin typeface="Times New Roman" pitchFamily="18" charset="0"/>
                <a:cs typeface="Times New Roman" pitchFamily="18" charset="0"/>
              </a:rPr>
              <a:t>với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bắp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nồng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độ</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máu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giữ</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lâu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hơn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Vậy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những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hợp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cần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kéo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dài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của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như</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morphin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giảm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đau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bệnh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nhân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ung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insulin...</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Kỹ</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thuật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dưới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hơn</a:t>
            </a:r>
            <a:r>
              <a:rPr lang="en-US" dirty="0" smtClean="0">
                <a:solidFill>
                  <a:srgbClr val="002060"/>
                </a:solidFill>
                <a:latin typeface="Times New Roman" pitchFamily="18" charset="0"/>
                <a:cs typeface="Times New Roman" pitchFamily="18" charset="0"/>
              </a:rPr>
              <a:t> so </a:t>
            </a:r>
            <a:r>
              <a:rPr lang="en-US" dirty="0" err="1" smtClean="0">
                <a:solidFill>
                  <a:srgbClr val="002060"/>
                </a:solidFill>
                <a:latin typeface="Times New Roman" pitchFamily="18" charset="0"/>
                <a:cs typeface="Times New Roman" pitchFamily="18" charset="0"/>
              </a:rPr>
              <a:t>với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bắp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vì</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vậy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một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số</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phải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dưới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xuyên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như</a:t>
            </a:r>
            <a:r>
              <a:rPr lang="en-US" dirty="0" smtClean="0">
                <a:solidFill>
                  <a:srgbClr val="002060"/>
                </a:solidFill>
                <a:latin typeface="Times New Roman" pitchFamily="18" charset="0"/>
                <a:cs typeface="Times New Roman" pitchFamily="18" charset="0"/>
              </a:rPr>
              <a:t> insulin,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chế</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loại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bơm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đặc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biệt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bút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dễ</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hiện</a:t>
            </a:r>
            <a:r>
              <a:rPr lang="en-US" dirty="0" smtClean="0">
                <a:solidFill>
                  <a:srgbClr val="002060"/>
                </a:solidFill>
                <a:latin typeface="Times New Roman" pitchFamily="18" charset="0"/>
                <a:cs typeface="Times New Roman" pitchFamily="18" charset="0"/>
              </a:rPr>
              <a:t>.</a:t>
            </a:r>
          </a:p>
          <a:p>
            <a:pPr>
              <a:buNone/>
            </a:pPr>
            <a:endParaRPr lang="en-US" dirty="0"/>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endParaRPr lang="en-US" b="1" i="1" dirty="0" smtClean="0">
              <a:solidFill>
                <a:srgbClr val="C00000"/>
              </a:solidFill>
              <a:latin typeface="Times New Roman" pitchFamily="18" charset="0"/>
              <a:cs typeface="Times New Roman" pitchFamily="18" charset="0"/>
            </a:endParaRPr>
          </a:p>
          <a:p>
            <a:pPr algn="ctr">
              <a:buNone/>
            </a:pPr>
            <a:r>
              <a:rPr lang="en-US" b="1" i="1" dirty="0" smtClean="0">
                <a:solidFill>
                  <a:srgbClr val="C00000"/>
                </a:solidFill>
                <a:latin typeface="Times New Roman" pitchFamily="18" charset="0"/>
                <a:cs typeface="Times New Roman" pitchFamily="18" charset="0"/>
              </a:rPr>
              <a:t>*</a:t>
            </a:r>
            <a:r>
              <a:rPr lang="en-US" b="1" i="1" u="sng" dirty="0" err="1" smtClean="0">
                <a:solidFill>
                  <a:srgbClr val="C00000"/>
                </a:solidFill>
                <a:latin typeface="Times New Roman" pitchFamily="18" charset="0"/>
                <a:cs typeface="Times New Roman" pitchFamily="18" charset="0"/>
              </a:rPr>
              <a:t>Những</a:t>
            </a:r>
            <a:r>
              <a:rPr lang="en-US" b="1" i="1" u="sng" dirty="0" smtClean="0">
                <a:solidFill>
                  <a:srgbClr val="C00000"/>
                </a:solidFill>
                <a:latin typeface="Times New Roman" pitchFamily="18" charset="0"/>
                <a:cs typeface="Times New Roman" pitchFamily="18" charset="0"/>
              </a:rPr>
              <a:t> </a:t>
            </a:r>
            <a:r>
              <a:rPr lang="en-US" b="1" i="1" u="sng" dirty="0" err="1" smtClean="0">
                <a:solidFill>
                  <a:srgbClr val="C00000"/>
                </a:solidFill>
                <a:latin typeface="Times New Roman" pitchFamily="18" charset="0"/>
                <a:cs typeface="Times New Roman" pitchFamily="18" charset="0"/>
              </a:rPr>
              <a:t>điểm</a:t>
            </a:r>
            <a:r>
              <a:rPr lang="en-US" b="1" i="1" u="sng" dirty="0" smtClean="0">
                <a:solidFill>
                  <a:srgbClr val="C00000"/>
                </a:solidFill>
                <a:latin typeface="Times New Roman" pitchFamily="18" charset="0"/>
                <a:cs typeface="Times New Roman" pitchFamily="18" charset="0"/>
              </a:rPr>
              <a:t> </a:t>
            </a:r>
            <a:r>
              <a:rPr lang="en-US" b="1" i="1" u="sng" dirty="0" err="1" smtClean="0">
                <a:solidFill>
                  <a:srgbClr val="C00000"/>
                </a:solidFill>
                <a:latin typeface="Times New Roman" pitchFamily="18" charset="0"/>
                <a:cs typeface="Times New Roman" pitchFamily="18" charset="0"/>
              </a:rPr>
              <a:t>cần</a:t>
            </a:r>
            <a:r>
              <a:rPr lang="en-US" b="1" i="1" u="sng" dirty="0" smtClean="0">
                <a:solidFill>
                  <a:srgbClr val="C00000"/>
                </a:solidFill>
                <a:latin typeface="Times New Roman" pitchFamily="18" charset="0"/>
                <a:cs typeface="Times New Roman" pitchFamily="18" charset="0"/>
              </a:rPr>
              <a:t> </a:t>
            </a:r>
            <a:r>
              <a:rPr lang="en-US" b="1" i="1" u="sng" dirty="0" err="1" smtClean="0">
                <a:solidFill>
                  <a:srgbClr val="C00000"/>
                </a:solidFill>
                <a:latin typeface="Times New Roman" pitchFamily="18" charset="0"/>
                <a:cs typeface="Times New Roman" pitchFamily="18" charset="0"/>
              </a:rPr>
              <a:t>lưu</a:t>
            </a:r>
            <a:r>
              <a:rPr lang="en-US" b="1" i="1" u="sng" dirty="0" smtClean="0">
                <a:solidFill>
                  <a:srgbClr val="C00000"/>
                </a:solidFill>
                <a:latin typeface="Times New Roman" pitchFamily="18" charset="0"/>
                <a:cs typeface="Times New Roman" pitchFamily="18" charset="0"/>
              </a:rPr>
              <a:t> ý</a:t>
            </a:r>
            <a:r>
              <a:rPr lang="en-US" b="1"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&gt;1ml </a:t>
            </a:r>
            <a:r>
              <a:rPr lang="en-US" dirty="0" err="1" smtClean="0">
                <a:solidFill>
                  <a:srgbClr val="002060"/>
                </a:solidFill>
                <a:latin typeface="Times New Roman" pitchFamily="18" charset="0"/>
                <a:cs typeface="Times New Roman" pitchFamily="18" charset="0"/>
              </a:rPr>
              <a:t>vào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dưới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da</a:t>
            </a:r>
            <a:r>
              <a:rPr lang="en-US" dirty="0" smtClean="0">
                <a:solidFill>
                  <a:srgbClr val="002060"/>
                </a:solidFill>
                <a:latin typeface="Times New Roman" pitchFamily="18" charset="0"/>
                <a:cs typeface="Times New Roman" pitchFamily="18" charset="0"/>
              </a:rPr>
              <a:t>.</a:t>
            </a:r>
          </a:p>
          <a:p>
            <a:pPr algn="just">
              <a:buFontTx/>
              <a:buChar char="-"/>
            </a:pP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bệnh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nhân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đang</a:t>
            </a:r>
            <a:r>
              <a:rPr lang="en-US" dirty="0" smtClean="0">
                <a:solidFill>
                  <a:srgbClr val="002060"/>
                </a:solidFill>
                <a:latin typeface="Times New Roman" pitchFamily="18" charset="0"/>
                <a:cs typeface="Times New Roman" pitchFamily="18" charset="0"/>
              </a:rPr>
              <a:t> ở </a:t>
            </a:r>
            <a:r>
              <a:rPr lang="en-US" dirty="0" err="1" smtClean="0">
                <a:solidFill>
                  <a:srgbClr val="002060"/>
                </a:solidFill>
                <a:latin typeface="Times New Roman" pitchFamily="18" charset="0"/>
                <a:cs typeface="Times New Roman" pitchFamily="18" charset="0"/>
              </a:rPr>
              <a:t>trạng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tổn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mô</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dưới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bị</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bỏng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sưng</a:t>
            </a:r>
            <a:r>
              <a:rPr lang="en-US" dirty="0" smtClean="0">
                <a:solidFill>
                  <a:srgbClr val="002060"/>
                </a:solidFill>
                <a:latin typeface="Times New Roman" pitchFamily="18" charset="0"/>
                <a:cs typeface="Times New Roman" pitchFamily="18" charset="0"/>
              </a:rPr>
              <a:t>..).</a:t>
            </a:r>
          </a:p>
          <a:p>
            <a:pPr algn="just">
              <a:buFontTx/>
              <a:buChar char="-"/>
            </a:pPr>
            <a:r>
              <a:rPr lang="en-US" dirty="0" err="1" smtClean="0">
                <a:solidFill>
                  <a:srgbClr val="002060"/>
                </a:solidFill>
                <a:latin typeface="Times New Roman" pitchFamily="18" charset="0"/>
                <a:cs typeface="Times New Roman" pitchFamily="18" charset="0"/>
              </a:rPr>
              <a:t>Thường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xuyên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thay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đổi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vị</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như</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insulin)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tránh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tổ</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chức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mỡ</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dưới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da</a:t>
            </a:r>
            <a:r>
              <a:rPr lang="en-US" dirty="0" smtClean="0">
                <a:solidFill>
                  <a:srgbClr val="002060"/>
                </a:solidFill>
                <a:latin typeface="Times New Roman" pitchFamily="18" charset="0"/>
                <a:cs typeface="Times New Roman" pitchFamily="18" charset="0"/>
              </a:rPr>
              <a:t>.</a:t>
            </a:r>
          </a:p>
          <a:p>
            <a:pPr>
              <a:buNone/>
            </a:pPr>
            <a:endParaRPr lang="en-US"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534400" cy="1905000"/>
          </a:xfrm>
        </p:spPr>
        <p:txBody>
          <a:bodyPr>
            <a:normAutofit fontScale="90000"/>
          </a:bodyPr>
          <a:lstStyle/>
          <a:p>
            <a:r>
              <a:rPr lang="en-US" sz="3600" i="1" dirty="0" smtClean="0">
                <a:solidFill>
                  <a:srgbClr val="FF0000"/>
                </a:solidFill>
                <a:latin typeface="Times New Roman" pitchFamily="18" charset="0"/>
                <a:cs typeface="Times New Roman" pitchFamily="18" charset="0"/>
              </a:rPr>
              <a:t/>
            </a:r>
            <a:br>
              <a:rPr lang="en-US" sz="3600" i="1" dirty="0" smtClean="0">
                <a:solidFill>
                  <a:srgbClr val="FF0000"/>
                </a:solidFill>
                <a:latin typeface="Times New Roman" pitchFamily="18" charset="0"/>
                <a:cs typeface="Times New Roman" pitchFamily="18" charset="0"/>
              </a:rPr>
            </a:br>
            <a:r>
              <a:rPr lang="en-US" sz="3600" i="1" dirty="0" smtClean="0">
                <a:solidFill>
                  <a:srgbClr val="FF0000"/>
                </a:solidFill>
                <a:latin typeface="Times New Roman" pitchFamily="18" charset="0"/>
                <a:cs typeface="Times New Roman" pitchFamily="18" charset="0"/>
              </a:rPr>
              <a:t/>
            </a:r>
            <a:br>
              <a:rPr lang="en-US" sz="3600" i="1" dirty="0" smtClean="0">
                <a:solidFill>
                  <a:srgbClr val="FF0000"/>
                </a:solidFill>
                <a:latin typeface="Times New Roman" pitchFamily="18" charset="0"/>
                <a:cs typeface="Times New Roman" pitchFamily="18" charset="0"/>
              </a:rPr>
            </a:br>
            <a:r>
              <a:rPr lang="en-US" sz="3600" i="1" dirty="0" smtClean="0">
                <a:solidFill>
                  <a:srgbClr val="FF0000"/>
                </a:solidFill>
                <a:latin typeface="Times New Roman" pitchFamily="18" charset="0"/>
                <a:cs typeface="Times New Roman" pitchFamily="18" charset="0"/>
              </a:rPr>
              <a:t/>
            </a:r>
            <a:br>
              <a:rPr lang="en-US" sz="3600" i="1" dirty="0" smtClean="0">
                <a:solidFill>
                  <a:srgbClr val="FF0000"/>
                </a:solidFill>
                <a:latin typeface="Times New Roman" pitchFamily="18" charset="0"/>
                <a:cs typeface="Times New Roman" pitchFamily="18" charset="0"/>
              </a:rPr>
            </a:br>
            <a:r>
              <a:rPr lang="en-US" sz="3200" i="1" dirty="0" smtClean="0">
                <a:solidFill>
                  <a:srgbClr val="FF0000"/>
                </a:solidFill>
                <a:latin typeface="Times New Roman" pitchFamily="18" charset="0"/>
                <a:cs typeface="Times New Roman" pitchFamily="18" charset="0"/>
              </a:rPr>
              <a:t/>
            </a:r>
            <a:br>
              <a:rPr lang="en-US" sz="3200" i="1" dirty="0" smtClean="0">
                <a:solidFill>
                  <a:srgbClr val="FF0000"/>
                </a:solidFill>
                <a:latin typeface="Times New Roman" pitchFamily="18" charset="0"/>
                <a:cs typeface="Times New Roman" pitchFamily="18" charset="0"/>
              </a:rPr>
            </a:br>
            <a:r>
              <a:rPr lang="en-US" sz="3200" i="1" dirty="0" smtClean="0">
                <a:solidFill>
                  <a:srgbClr val="FF0000"/>
                </a:solidFill>
                <a:latin typeface="Times New Roman" pitchFamily="18" charset="0"/>
                <a:cs typeface="Times New Roman" pitchFamily="18" charset="0"/>
              </a:rPr>
              <a:t/>
            </a:r>
            <a:br>
              <a:rPr lang="en-US" sz="3200" i="1" dirty="0" smtClean="0">
                <a:solidFill>
                  <a:srgbClr val="FF0000"/>
                </a:solidFill>
                <a:latin typeface="Times New Roman" pitchFamily="18" charset="0"/>
                <a:cs typeface="Times New Roman" pitchFamily="18" charset="0"/>
              </a:rPr>
            </a:br>
            <a:r>
              <a:rPr lang="en-US" sz="3200" i="1" dirty="0" smtClean="0">
                <a:solidFill>
                  <a:srgbClr val="FF0000"/>
                </a:solidFill>
                <a:latin typeface="Times New Roman" pitchFamily="18" charset="0"/>
                <a:cs typeface="Times New Roman" pitchFamily="18" charset="0"/>
              </a:rPr>
              <a:t/>
            </a:r>
            <a:br>
              <a:rPr lang="en-US" sz="3200" i="1" dirty="0" smtClean="0">
                <a:solidFill>
                  <a:srgbClr val="FF0000"/>
                </a:solidFill>
                <a:latin typeface="Times New Roman" pitchFamily="18" charset="0"/>
                <a:cs typeface="Times New Roman" pitchFamily="18" charset="0"/>
              </a:rPr>
            </a:br>
            <a:endParaRPr lang="en-US" sz="3200" dirty="0"/>
          </a:p>
        </p:txBody>
      </p:sp>
      <p:sp>
        <p:nvSpPr>
          <p:cNvPr id="6" name="Text Placeholder 5"/>
          <p:cNvSpPr>
            <a:spLocks noGrp="1"/>
          </p:cNvSpPr>
          <p:nvPr>
            <p:ph type="body" sz="half" idx="2"/>
          </p:nvPr>
        </p:nvSpPr>
        <p:spPr>
          <a:xfrm>
            <a:off x="0" y="0"/>
            <a:ext cx="9144000" cy="6858000"/>
          </a:xfrm>
        </p:spPr>
        <p:txBody>
          <a:bodyPr>
            <a:normAutofit/>
          </a:bodyPr>
          <a:lstStyle/>
          <a:p>
            <a:r>
              <a:rPr lang="en-US" sz="3200" b="1" i="1" dirty="0" smtClean="0">
                <a:solidFill>
                  <a:srgbClr val="FF0000"/>
                </a:solidFill>
                <a:latin typeface="Times New Roman" pitchFamily="18" charset="0"/>
                <a:cs typeface="Times New Roman" pitchFamily="18" charset="0"/>
              </a:rPr>
              <a:t>4.4. </a:t>
            </a:r>
            <a:r>
              <a:rPr lang="en-US" sz="3200" b="1" i="1" dirty="0" err="1" smtClean="0">
                <a:solidFill>
                  <a:srgbClr val="FF0000"/>
                </a:solidFill>
                <a:latin typeface="Times New Roman" pitchFamily="18" charset="0"/>
                <a:cs typeface="Times New Roman" pitchFamily="18" charset="0"/>
              </a:rPr>
              <a:t>Tiêm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da</a:t>
            </a:r>
            <a:r>
              <a:rPr lang="en-US" sz="3200" b="1" i="1" dirty="0" smtClean="0">
                <a:solidFill>
                  <a:srgbClr val="FF0000"/>
                </a:solidFill>
                <a:latin typeface="Times New Roman" pitchFamily="18" charset="0"/>
                <a:cs typeface="Times New Roman" pitchFamily="18" charset="0"/>
              </a:rPr>
              <a:t> </a:t>
            </a:r>
          </a:p>
          <a:p>
            <a:pPr algn="just"/>
            <a:r>
              <a:rPr lang="en-US" sz="3200" dirty="0" err="1" smtClean="0">
                <a:solidFill>
                  <a:srgbClr val="002060"/>
                </a:solidFill>
                <a:latin typeface="Times New Roman" pitchFamily="18" charset="0"/>
                <a:cs typeface="Times New Roman" pitchFamily="18" charset="0"/>
              </a:rPr>
              <a:t>Tiêm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trong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da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tiêm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một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lượng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thuốc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rất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nhỏ</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bằng</a:t>
            </a:r>
            <a:r>
              <a:rPr lang="en-US" sz="3200" dirty="0" smtClean="0">
                <a:solidFill>
                  <a:srgbClr val="002060"/>
                </a:solidFill>
                <a:latin typeface="Times New Roman" pitchFamily="18" charset="0"/>
                <a:cs typeface="Times New Roman" pitchFamily="18" charset="0"/>
              </a:rPr>
              <a:t/>
            </a:r>
            <a:br>
              <a:rPr lang="en-US" sz="3200" dirty="0" smtClean="0">
                <a:solidFill>
                  <a:srgbClr val="002060"/>
                </a:solidFill>
                <a:latin typeface="Times New Roman" pitchFamily="18" charset="0"/>
                <a:cs typeface="Times New Roman" pitchFamily="18" charset="0"/>
              </a:rPr>
            </a:br>
            <a:r>
              <a:rPr lang="en-US" sz="3200" dirty="0" smtClean="0">
                <a:solidFill>
                  <a:srgbClr val="002060"/>
                </a:solidFill>
                <a:latin typeface="Times New Roman" pitchFamily="18" charset="0"/>
                <a:cs typeface="Times New Roman" pitchFamily="18" charset="0"/>
              </a:rPr>
              <a:t>1/10ml </a:t>
            </a:r>
            <a:r>
              <a:rPr lang="en-US" sz="3200" dirty="0" err="1" smtClean="0">
                <a:solidFill>
                  <a:srgbClr val="002060"/>
                </a:solidFill>
                <a:latin typeface="Times New Roman" pitchFamily="18" charset="0"/>
                <a:cs typeface="Times New Roman" pitchFamily="18" charset="0"/>
              </a:rPr>
              <a:t>vào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lớp</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thượng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bì</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Thuốc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hấp</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thu</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theo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đường</a:t>
            </a:r>
            <a:r>
              <a:rPr lang="en-US" sz="3200" dirty="0" smtClean="0">
                <a:solidFill>
                  <a:srgbClr val="002060"/>
                </a:solidFill>
                <a:latin typeface="Times New Roman" pitchFamily="18" charset="0"/>
                <a:cs typeface="Times New Roman" pitchFamily="18" charset="0"/>
              </a:rPr>
              <a:t/>
            </a:r>
            <a:br>
              <a:rPr lang="en-US" sz="3200" dirty="0" smtClean="0">
                <a:solidFill>
                  <a:srgbClr val="002060"/>
                </a:solidFill>
                <a:latin typeface="Times New Roman" pitchFamily="18" charset="0"/>
                <a:cs typeface="Times New Roman" pitchFamily="18" charset="0"/>
              </a:rPr>
            </a:br>
            <a:r>
              <a:rPr lang="en-US" sz="3200" dirty="0" err="1" smtClean="0">
                <a:solidFill>
                  <a:srgbClr val="002060"/>
                </a:solidFill>
                <a:latin typeface="Times New Roman" pitchFamily="18" charset="0"/>
                <a:cs typeface="Times New Roman" pitchFamily="18" charset="0"/>
              </a:rPr>
              <a:t>này</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thường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chậm</a:t>
            </a:r>
            <a:r>
              <a:rPr lang="en-US" sz="3200" dirty="0" smtClean="0">
                <a:solidFill>
                  <a:srgbClr val="002060"/>
                </a:solidFill>
                <a:latin typeface="Times New Roman" pitchFamily="18" charset="0"/>
                <a:cs typeface="Times New Roman" pitchFamily="18" charset="0"/>
              </a:rPr>
              <a:t>.</a:t>
            </a:r>
          </a:p>
          <a:p>
            <a:pPr algn="just">
              <a:buFont typeface="Wingdings" pitchFamily="2" charset="2"/>
              <a:buChar char="Ø"/>
            </a:pPr>
            <a:r>
              <a:rPr lang="en-US" sz="3200" b="1" i="1" dirty="0" err="1" smtClean="0">
                <a:solidFill>
                  <a:srgbClr val="C00000"/>
                </a:solidFill>
                <a:latin typeface="Times New Roman" pitchFamily="18" charset="0"/>
                <a:cs typeface="Times New Roman" pitchFamily="18" charset="0"/>
              </a:rPr>
              <a:t>Chỉ</a:t>
            </a:r>
            <a:r>
              <a:rPr lang="en-US" sz="3200" b="1" i="1" dirty="0" smtClean="0">
                <a:solidFill>
                  <a:srgbClr val="C00000"/>
                </a:solidFill>
                <a:latin typeface="Times New Roman" pitchFamily="18" charset="0"/>
                <a:cs typeface="Times New Roman" pitchFamily="18" charset="0"/>
              </a:rPr>
              <a:t> </a:t>
            </a:r>
            <a:r>
              <a:rPr lang="en-US" sz="3200" b="1" i="1" dirty="0" err="1" smtClean="0">
                <a:solidFill>
                  <a:srgbClr val="C00000"/>
                </a:solidFill>
                <a:latin typeface="Times New Roman" pitchFamily="18" charset="0"/>
                <a:cs typeface="Times New Roman" pitchFamily="18" charset="0"/>
              </a:rPr>
              <a:t>định</a:t>
            </a:r>
            <a:endParaRPr lang="en-US" sz="3200" b="1" i="1" dirty="0" smtClean="0">
              <a:solidFill>
                <a:srgbClr val="C00000"/>
              </a:solidFill>
              <a:latin typeface="Times New Roman" pitchFamily="18" charset="0"/>
              <a:cs typeface="Times New Roman" pitchFamily="18" charset="0"/>
            </a:endParaRPr>
          </a:p>
          <a:p>
            <a:pPr algn="just">
              <a:buFontTx/>
              <a:buChar char="-"/>
            </a:pPr>
            <a:r>
              <a:rPr lang="en-US" sz="3200" dirty="0" err="1" smtClean="0">
                <a:solidFill>
                  <a:srgbClr val="002060"/>
                </a:solidFill>
                <a:latin typeface="Times New Roman" pitchFamily="18" charset="0"/>
                <a:cs typeface="Times New Roman" pitchFamily="18" charset="0"/>
              </a:rPr>
              <a:t>Tiêm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một</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số</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loại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vaccin</a:t>
            </a:r>
            <a:endParaRPr lang="en-US" sz="3200" dirty="0" smtClean="0">
              <a:solidFill>
                <a:srgbClr val="002060"/>
              </a:solidFill>
              <a:latin typeface="Times New Roman" pitchFamily="18" charset="0"/>
              <a:cs typeface="Times New Roman" pitchFamily="18" charset="0"/>
            </a:endParaRPr>
          </a:p>
          <a:p>
            <a:pPr algn="just"/>
            <a:r>
              <a:rPr lang="en-US" sz="3200" dirty="0" err="1" smtClean="0">
                <a:solidFill>
                  <a:srgbClr val="002060"/>
                </a:solidFill>
                <a:latin typeface="Times New Roman" pitchFamily="18" charset="0"/>
                <a:cs typeface="Times New Roman" pitchFamily="18" charset="0"/>
              </a:rPr>
              <a:t>phòng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bệnh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tiêm</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vaccin</a:t>
            </a:r>
            <a:r>
              <a:rPr lang="en-US" sz="3200" dirty="0" smtClean="0">
                <a:solidFill>
                  <a:srgbClr val="002060"/>
                </a:solidFill>
                <a:latin typeface="Times New Roman" pitchFamily="18" charset="0"/>
                <a:cs typeface="Times New Roman" pitchFamily="18" charset="0"/>
              </a:rPr>
              <a:t> </a:t>
            </a:r>
          </a:p>
          <a:p>
            <a:pPr algn="just"/>
            <a:r>
              <a:rPr lang="en-US" sz="3200" dirty="0" smtClean="0">
                <a:solidFill>
                  <a:srgbClr val="002060"/>
                </a:solidFill>
                <a:latin typeface="Times New Roman" pitchFamily="18" charset="0"/>
                <a:cs typeface="Times New Roman" pitchFamily="18" charset="0"/>
              </a:rPr>
              <a:t>BCG </a:t>
            </a:r>
            <a:r>
              <a:rPr lang="en-US" sz="3200" dirty="0" err="1" smtClean="0">
                <a:solidFill>
                  <a:srgbClr val="002060"/>
                </a:solidFill>
                <a:latin typeface="Times New Roman" pitchFamily="18" charset="0"/>
                <a:cs typeface="Times New Roman" pitchFamily="18" charset="0"/>
              </a:rPr>
              <a:t>phòng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lao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cho</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trẻ</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sinh</a:t>
            </a:r>
            <a:r>
              <a:rPr lang="en-US" sz="3200" dirty="0" smtClean="0">
                <a:solidFill>
                  <a:srgbClr val="002060"/>
                </a:solidFill>
                <a:latin typeface="Times New Roman" pitchFamily="18" charset="0"/>
                <a:cs typeface="Times New Roman" pitchFamily="18" charset="0"/>
              </a:rPr>
              <a:t>.</a:t>
            </a:r>
          </a:p>
          <a:p>
            <a:pPr algn="just">
              <a:buFontTx/>
              <a:buChar char="-"/>
            </a:pPr>
            <a:r>
              <a:rPr lang="en-US" sz="3200" dirty="0" err="1" smtClean="0">
                <a:solidFill>
                  <a:srgbClr val="002060"/>
                </a:solidFill>
                <a:latin typeface="Times New Roman" pitchFamily="18" charset="0"/>
                <a:cs typeface="Times New Roman" pitchFamily="18" charset="0"/>
              </a:rPr>
              <a:t>Thử</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phản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ứng</a:t>
            </a:r>
            <a:r>
              <a:rPr lang="en-US" sz="3200" dirty="0" smtClean="0">
                <a:solidFill>
                  <a:srgbClr val="002060"/>
                </a:solidFill>
                <a:latin typeface="Times New Roman" pitchFamily="18" charset="0"/>
                <a:cs typeface="Times New Roman" pitchFamily="18" charset="0"/>
              </a:rPr>
              <a:t> BCG </a:t>
            </a:r>
            <a:r>
              <a:rPr lang="en-US" sz="3200" dirty="0" err="1" smtClean="0">
                <a:solidFill>
                  <a:srgbClr val="002060"/>
                </a:solidFill>
                <a:latin typeface="Times New Roman" pitchFamily="18" charset="0"/>
                <a:cs typeface="Times New Roman" pitchFamily="18" charset="0"/>
              </a:rPr>
              <a:t>để</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chẩn</a:t>
            </a:r>
            <a:endParaRPr lang="en-US" sz="3200" dirty="0" smtClean="0">
              <a:solidFill>
                <a:srgbClr val="002060"/>
              </a:solidFill>
              <a:latin typeface="Times New Roman" pitchFamily="18" charset="0"/>
              <a:cs typeface="Times New Roman" pitchFamily="18" charset="0"/>
            </a:endParaRPr>
          </a:p>
          <a:p>
            <a:pPr algn="just"/>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đoán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bệnh</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lao</a:t>
            </a:r>
            <a:r>
              <a:rPr lang="en-US" sz="3200" dirty="0" smtClean="0">
                <a:solidFill>
                  <a:srgbClr val="002060"/>
                </a:solidFill>
                <a:latin typeface="Times New Roman" pitchFamily="18" charset="0"/>
                <a:cs typeface="Times New Roman" pitchFamily="18" charset="0"/>
              </a:rPr>
              <a:t>.</a:t>
            </a:r>
          </a:p>
          <a:p>
            <a:pPr algn="just"/>
            <a:r>
              <a:rPr lang="en-US" sz="3200" dirty="0" smtClean="0">
                <a:solidFill>
                  <a:srgbClr val="002060"/>
                </a:solidFill>
                <a:latin typeface="Times New Roman" pitchFamily="18" charset="0"/>
                <a:cs typeface="Times New Roman" pitchFamily="18" charset="0"/>
              </a:rPr>
              <a:t>-</a:t>
            </a:r>
            <a:r>
              <a:rPr lang="en-US" sz="3200" dirty="0" err="1" smtClean="0">
                <a:solidFill>
                  <a:srgbClr val="002060"/>
                </a:solidFill>
                <a:latin typeface="Times New Roman" pitchFamily="18" charset="0"/>
                <a:cs typeface="Times New Roman" pitchFamily="18" charset="0"/>
              </a:rPr>
              <a:t>Thử</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phản</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ứng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của</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cơ</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thể</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đối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với</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thuốc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và</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các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thuốc</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kháng</a:t>
            </a:r>
            <a:r>
              <a:rPr lang="en-US" sz="3200" dirty="0" smtClean="0">
                <a:solidFill>
                  <a:srgbClr val="002060"/>
                </a:solidFill>
                <a:latin typeface="Times New Roman" pitchFamily="18" charset="0"/>
                <a:cs typeface="Times New Roman" pitchFamily="18" charset="0"/>
              </a:rPr>
              <a:t> </a:t>
            </a:r>
            <a:r>
              <a:rPr lang="en-US" sz="3200" dirty="0" err="1" smtClean="0">
                <a:solidFill>
                  <a:srgbClr val="002060"/>
                </a:solidFill>
                <a:latin typeface="Times New Roman" pitchFamily="18" charset="0"/>
                <a:cs typeface="Times New Roman" pitchFamily="18" charset="0"/>
              </a:rPr>
              <a:t>sinh</a:t>
            </a:r>
            <a:r>
              <a:rPr lang="en-US" sz="3200" dirty="0" smtClean="0">
                <a:solidFill>
                  <a:srgbClr val="002060"/>
                </a:solidFill>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stretch>
            <a:fillRect/>
          </a:stretch>
        </p:blipFill>
        <p:spPr bwMode="auto">
          <a:xfrm>
            <a:off x="5298694" y="1981200"/>
            <a:ext cx="3540506" cy="350520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sz="3600" b="1" dirty="0" smtClean="0">
                <a:solidFill>
                  <a:srgbClr val="C00000"/>
                </a:solidFill>
                <a:latin typeface="Times New Roman" pitchFamily="18" charset="0"/>
                <a:cs typeface="Times New Roman" pitchFamily="18" charset="0"/>
              </a:rPr>
              <a:t>B. MỤC TIÊU  </a:t>
            </a:r>
            <a:endParaRPr lang="en-US" sz="3600" dirty="0" smtClean="0">
              <a:solidFill>
                <a:srgbClr val="C00000"/>
              </a:solidFill>
              <a:latin typeface="Times New Roman" pitchFamily="18" charset="0"/>
              <a:cs typeface="Times New Roman" pitchFamily="18" charset="0"/>
            </a:endParaRPr>
          </a:p>
          <a:p>
            <a:pPr algn="just">
              <a:buNone/>
            </a:pPr>
            <a:r>
              <a:rPr lang="en-US" sz="3600" b="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Giúp</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các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điều</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dưỡng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hộ</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sinh</a:t>
            </a:r>
            <a:r>
              <a:rPr lang="en-US" sz="3600" b="1" i="1" dirty="0" smtClean="0">
                <a:solidFill>
                  <a:srgbClr val="002060"/>
                </a:solidFill>
                <a:latin typeface="Times New Roman" pitchFamily="18" charset="0"/>
                <a:cs typeface="Times New Roman" pitchFamily="18" charset="0"/>
              </a:rPr>
              <a:t>:</a:t>
            </a:r>
          </a:p>
          <a:p>
            <a:pPr algn="just">
              <a:buNone/>
            </a:pPr>
            <a:r>
              <a:rPr lang="en-US" sz="3600" b="1" i="1" dirty="0" smtClean="0">
                <a:solidFill>
                  <a:srgbClr val="002060"/>
                </a:solidFill>
                <a:latin typeface="Times New Roman" pitchFamily="18" charset="0"/>
                <a:cs typeface="Times New Roman" pitchFamily="18" charset="0"/>
              </a:rPr>
              <a:t>1. </a:t>
            </a:r>
            <a:r>
              <a:rPr lang="en-US" sz="3600" b="1" i="1" dirty="0" err="1" smtClean="0">
                <a:solidFill>
                  <a:srgbClr val="002060"/>
                </a:solidFill>
                <a:latin typeface="Times New Roman" pitchFamily="18" charset="0"/>
                <a:cs typeface="Times New Roman" pitchFamily="18" charset="0"/>
              </a:rPr>
              <a:t>Phân</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tích</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được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ưu</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nhược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điểm</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của</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một</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số</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đường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đưa</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thuốc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thông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dụng</a:t>
            </a:r>
            <a:endParaRPr lang="en-US" sz="3600" b="1" i="1" dirty="0" smtClean="0">
              <a:solidFill>
                <a:srgbClr val="002060"/>
              </a:solidFill>
              <a:latin typeface="Times New Roman" pitchFamily="18" charset="0"/>
              <a:cs typeface="Times New Roman" pitchFamily="18" charset="0"/>
            </a:endParaRPr>
          </a:p>
          <a:p>
            <a:pPr algn="just">
              <a:buNone/>
            </a:pPr>
            <a:r>
              <a:rPr lang="en-US" sz="3600" b="1" i="1" dirty="0" smtClean="0">
                <a:solidFill>
                  <a:srgbClr val="002060"/>
                </a:solidFill>
                <a:latin typeface="Times New Roman" pitchFamily="18" charset="0"/>
                <a:cs typeface="Times New Roman" pitchFamily="18" charset="0"/>
              </a:rPr>
              <a:t>2. </a:t>
            </a:r>
            <a:r>
              <a:rPr lang="en-US" sz="3600" b="1" i="1" dirty="0" err="1" smtClean="0">
                <a:solidFill>
                  <a:srgbClr val="002060"/>
                </a:solidFill>
                <a:latin typeface="Times New Roman" pitchFamily="18" charset="0"/>
                <a:cs typeface="Times New Roman" pitchFamily="18" charset="0"/>
              </a:rPr>
              <a:t>Sử</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dụng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thuốc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theo</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các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đường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dùng</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hợp</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lý</a:t>
            </a:r>
            <a:r>
              <a:rPr lang="en-US" sz="3600" b="1" i="1" dirty="0" smtClean="0">
                <a:solidFill>
                  <a:srgbClr val="002060"/>
                </a:solidFill>
                <a:latin typeface="Times New Roman" pitchFamily="18" charset="0"/>
                <a:cs typeface="Times New Roman" pitchFamily="18" charset="0"/>
              </a:rPr>
              <a:t>, an </a:t>
            </a:r>
            <a:r>
              <a:rPr lang="en-US" sz="3600" b="1" i="1" dirty="0" err="1" smtClean="0">
                <a:solidFill>
                  <a:srgbClr val="002060"/>
                </a:solidFill>
                <a:latin typeface="Times New Roman" pitchFamily="18" charset="0"/>
                <a:cs typeface="Times New Roman" pitchFamily="18" charset="0"/>
              </a:rPr>
              <a:t>toàn</a:t>
            </a:r>
            <a:r>
              <a:rPr lang="en-US" sz="3600" b="1" i="1" dirty="0" smtClean="0">
                <a:solidFill>
                  <a:srgbClr val="002060"/>
                </a:solidFill>
                <a:latin typeface="Times New Roman" pitchFamily="18" charset="0"/>
                <a:cs typeface="Times New Roman" pitchFamily="18" charset="0"/>
              </a:rPr>
              <a:t>.</a:t>
            </a:r>
          </a:p>
          <a:p>
            <a:pPr algn="ctr">
              <a:buNone/>
            </a:pPr>
            <a:r>
              <a:rPr lang="en-US" sz="3600" b="1" dirty="0" smtClean="0">
                <a:solidFill>
                  <a:srgbClr val="C00000"/>
                </a:solidFill>
                <a:latin typeface="Times New Roman" pitchFamily="18" charset="0"/>
                <a:cs typeface="Times New Roman" pitchFamily="18" charset="0"/>
              </a:rPr>
              <a:t>C. TÀI LIỆU THAM KHẢO CHÍNH</a:t>
            </a:r>
            <a:endParaRPr lang="en-US" sz="3600" dirty="0" smtClean="0">
              <a:solidFill>
                <a:srgbClr val="C00000"/>
              </a:solidFill>
              <a:latin typeface="Times New Roman" pitchFamily="18" charset="0"/>
              <a:cs typeface="Times New Roman" pitchFamily="18" charset="0"/>
            </a:endParaRPr>
          </a:p>
          <a:p>
            <a:pPr algn="just">
              <a:buNone/>
            </a:pPr>
            <a:r>
              <a:rPr lang="en-US" sz="3600" b="1" i="1" dirty="0" smtClean="0">
                <a:solidFill>
                  <a:srgbClr val="002060"/>
                </a:solidFill>
                <a:latin typeface="Times New Roman" pitchFamily="18" charset="0"/>
                <a:cs typeface="Times New Roman" pitchFamily="18" charset="0"/>
              </a:rPr>
              <a:t>1. </a:t>
            </a:r>
            <a:r>
              <a:rPr lang="en-US" sz="3600" b="1" i="1" dirty="0" err="1" smtClean="0">
                <a:solidFill>
                  <a:srgbClr val="002060"/>
                </a:solidFill>
                <a:latin typeface="Times New Roman" pitchFamily="18" charset="0"/>
                <a:cs typeface="Times New Roman" pitchFamily="18" charset="0"/>
              </a:rPr>
              <a:t>Dược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thư</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Quốc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gia</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Việt</a:t>
            </a:r>
            <a:r>
              <a:rPr lang="en-US" sz="3600" b="1" i="1" dirty="0" smtClean="0">
                <a:solidFill>
                  <a:srgbClr val="002060"/>
                </a:solidFill>
                <a:latin typeface="Times New Roman" pitchFamily="18" charset="0"/>
                <a:cs typeface="Times New Roman" pitchFamily="18" charset="0"/>
              </a:rPr>
              <a:t> Nam, (2009). </a:t>
            </a:r>
            <a:r>
              <a:rPr lang="en-US" sz="3600" b="1" i="1" dirty="0" err="1" smtClean="0">
                <a:solidFill>
                  <a:srgbClr val="002060"/>
                </a:solidFill>
                <a:latin typeface="Times New Roman" pitchFamily="18" charset="0"/>
                <a:cs typeface="Times New Roman" pitchFamily="18" charset="0"/>
              </a:rPr>
              <a:t>Nhà</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xuất</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bản</a:t>
            </a:r>
            <a:r>
              <a:rPr lang="en-US" sz="3600" b="1" i="1" dirty="0" smtClean="0">
                <a:solidFill>
                  <a:srgbClr val="002060"/>
                </a:solidFill>
                <a:latin typeface="Times New Roman" pitchFamily="18" charset="0"/>
                <a:cs typeface="Times New Roman" pitchFamily="18" charset="0"/>
              </a:rPr>
              <a:t> Y </a:t>
            </a:r>
            <a:r>
              <a:rPr lang="en-US" sz="3600" b="1" i="1" dirty="0" err="1" smtClean="0">
                <a:solidFill>
                  <a:srgbClr val="002060"/>
                </a:solidFill>
                <a:latin typeface="Times New Roman" pitchFamily="18" charset="0"/>
                <a:cs typeface="Times New Roman" pitchFamily="18" charset="0"/>
              </a:rPr>
              <a:t>học</a:t>
            </a:r>
            <a:r>
              <a:rPr lang="en-US" sz="3600" b="1" i="1" dirty="0" smtClean="0">
                <a:solidFill>
                  <a:srgbClr val="002060"/>
                </a:solidFill>
                <a:latin typeface="Times New Roman" pitchFamily="18" charset="0"/>
                <a:cs typeface="Times New Roman" pitchFamily="18" charset="0"/>
              </a:rPr>
              <a:t>.</a:t>
            </a:r>
          </a:p>
          <a:p>
            <a:pPr algn="just">
              <a:buNone/>
            </a:pPr>
            <a:r>
              <a:rPr lang="en-US" sz="3600" b="1" i="1" dirty="0" smtClean="0">
                <a:solidFill>
                  <a:srgbClr val="002060"/>
                </a:solidFill>
                <a:latin typeface="Times New Roman" pitchFamily="18" charset="0"/>
                <a:cs typeface="Times New Roman" pitchFamily="18" charset="0"/>
              </a:rPr>
              <a:t>2. </a:t>
            </a:r>
            <a:r>
              <a:rPr lang="en-US" sz="3600" b="1" i="1" dirty="0" err="1" smtClean="0">
                <a:solidFill>
                  <a:srgbClr val="002060"/>
                </a:solidFill>
                <a:latin typeface="Times New Roman" pitchFamily="18" charset="0"/>
                <a:cs typeface="Times New Roman" pitchFamily="18" charset="0"/>
              </a:rPr>
              <a:t>Dược</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lâm</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sàng</a:t>
            </a:r>
            <a:r>
              <a:rPr lang="en-US" sz="3600" b="1" i="1" dirty="0" smtClean="0">
                <a:solidFill>
                  <a:srgbClr val="002060"/>
                </a:solidFill>
                <a:latin typeface="Times New Roman" pitchFamily="18" charset="0"/>
                <a:cs typeface="Times New Roman" pitchFamily="18" charset="0"/>
              </a:rPr>
              <a:t>, (2011). </a:t>
            </a:r>
            <a:r>
              <a:rPr lang="en-US" sz="3600" b="1" i="1" dirty="0" err="1" smtClean="0">
                <a:solidFill>
                  <a:srgbClr val="002060"/>
                </a:solidFill>
                <a:latin typeface="Times New Roman" pitchFamily="18" charset="0"/>
                <a:cs typeface="Times New Roman" pitchFamily="18" charset="0"/>
              </a:rPr>
              <a:t>Nhà</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xuất</a:t>
            </a:r>
            <a:r>
              <a:rPr lang="en-US" sz="3600" b="1" i="1" dirty="0" smtClean="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bản</a:t>
            </a:r>
            <a:r>
              <a:rPr lang="en-US" sz="3600" b="1" i="1" dirty="0" smtClean="0">
                <a:solidFill>
                  <a:srgbClr val="002060"/>
                </a:solidFill>
                <a:latin typeface="Times New Roman" pitchFamily="18" charset="0"/>
                <a:cs typeface="Times New Roman" pitchFamily="18" charset="0"/>
              </a:rPr>
              <a:t> Y </a:t>
            </a:r>
            <a:r>
              <a:rPr lang="en-US" sz="3600" b="1" i="1" dirty="0" err="1" smtClean="0">
                <a:solidFill>
                  <a:srgbClr val="002060"/>
                </a:solidFill>
                <a:latin typeface="Times New Roman" pitchFamily="18" charset="0"/>
                <a:cs typeface="Times New Roman" pitchFamily="18" charset="0"/>
              </a:rPr>
              <a:t>học</a:t>
            </a:r>
            <a:r>
              <a:rPr lang="en-US" sz="3600" b="1" i="1" dirty="0" smtClean="0">
                <a:solidFill>
                  <a:srgbClr val="002060"/>
                </a:solidFill>
                <a:latin typeface="Times New Roman" pitchFamily="18" charset="0"/>
                <a:cs typeface="Times New Roman" pitchFamily="18" charset="0"/>
              </a:rPr>
              <a:t>.</a:t>
            </a:r>
          </a:p>
          <a:p>
            <a:pPr algn="just">
              <a:buNone/>
            </a:pPr>
            <a:endParaRPr lang="en-US" sz="3600"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caodangytetphcm.edu.vn/wp-content/uploads/2018/05/21743035_1957367774587901_8078229186550919310_n.jpg"/>
          <p:cNvPicPr/>
          <p:nvPr/>
        </p:nvPicPr>
        <p:blipFill>
          <a:blip r:embed="rId2"/>
          <a:srcRect/>
          <a:stretch>
            <a:fillRect/>
          </a:stretch>
        </p:blipFill>
        <p:spPr bwMode="auto">
          <a:xfrm>
            <a:off x="304800" y="0"/>
            <a:ext cx="8610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a:buNone/>
            </a:pPr>
            <a:r>
              <a:rPr lang="en-US" b="1" i="1" dirty="0" smtClean="0">
                <a:solidFill>
                  <a:srgbClr val="C00000"/>
                </a:solidFill>
                <a:latin typeface="Times New Roman" pitchFamily="18" charset="0"/>
                <a:cs typeface="Times New Roman" pitchFamily="18" charset="0"/>
              </a:rPr>
              <a:t>4.5. </a:t>
            </a:r>
            <a:r>
              <a:rPr lang="en-US" b="1" i="1" dirty="0" err="1" smtClean="0">
                <a:solidFill>
                  <a:srgbClr val="C00000"/>
                </a:solidFill>
                <a:latin typeface="Times New Roman" pitchFamily="18" charset="0"/>
                <a:cs typeface="Times New Roman" pitchFamily="18" charset="0"/>
              </a:rPr>
              <a:t>Các</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đường</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tiêm</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khác</a:t>
            </a:r>
            <a:endParaRPr lang="en-US" dirty="0" smtClean="0">
              <a:solidFill>
                <a:srgbClr val="C00000"/>
              </a:solidFill>
              <a:latin typeface="Times New Roman" pitchFamily="18" charset="0"/>
              <a:cs typeface="Times New Roman" pitchFamily="18" charset="0"/>
            </a:endParaRP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ít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phổ</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biến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hơn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chỉ</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chuyên</a:t>
            </a:r>
            <a:endParaRPr lang="en-US" dirty="0" smtClean="0">
              <a:solidFill>
                <a:srgbClr val="002060"/>
              </a:solidFill>
              <a:latin typeface="Times New Roman" pitchFamily="18" charset="0"/>
              <a:cs typeface="Times New Roman" pitchFamily="18" charset="0"/>
            </a:endParaRPr>
          </a:p>
          <a:p>
            <a:pPr algn="just">
              <a:buNone/>
            </a:pPr>
            <a:r>
              <a:rPr lang="en-US" dirty="0" err="1" smtClean="0">
                <a:solidFill>
                  <a:srgbClr val="002060"/>
                </a:solidFill>
                <a:latin typeface="Times New Roman" pitchFamily="18" charset="0"/>
                <a:cs typeface="Times New Roman" pitchFamily="18" charset="0"/>
              </a:rPr>
              <a:t>biệt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một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số</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loại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a:t>
            </a:r>
          </a:p>
          <a:p>
            <a:pPr marL="514350" indent="-514350" algn="just">
              <a:buFont typeface="+mj-lt"/>
              <a:buAutoNum type="alphaLcPeriod"/>
            </a:pPr>
            <a:r>
              <a:rPr lang="en-US" sz="3500" b="1" i="1" dirty="0" err="1" smtClean="0">
                <a:solidFill>
                  <a:srgbClr val="FF0000"/>
                </a:solidFill>
                <a:latin typeface="Times New Roman" pitchFamily="18" charset="0"/>
                <a:cs typeface="Times New Roman" pitchFamily="18" charset="0"/>
              </a:rPr>
              <a:t>Tiêm</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ngoài</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màng</a:t>
            </a:r>
            <a:r>
              <a:rPr lang="en-US" sz="3500" b="1" i="1" dirty="0" smtClean="0">
                <a:solidFill>
                  <a:srgbClr val="FF0000"/>
                </a:solidFill>
                <a:latin typeface="Times New Roman" pitchFamily="18" charset="0"/>
                <a:cs typeface="Times New Roman" pitchFamily="18" charset="0"/>
              </a:rPr>
              <a:t> </a:t>
            </a:r>
            <a:r>
              <a:rPr lang="en-US" sz="3500" b="1" i="1" dirty="0" err="1" smtClean="0">
                <a:solidFill>
                  <a:srgbClr val="FF0000"/>
                </a:solidFill>
                <a:latin typeface="Times New Roman" pitchFamily="18" charset="0"/>
                <a:cs typeface="Times New Roman" pitchFamily="18" charset="0"/>
              </a:rPr>
              <a:t>cứng</a:t>
            </a:r>
            <a:endParaRPr lang="en-US" sz="3500" dirty="0" smtClean="0">
              <a:solidFill>
                <a:srgbClr val="FF0000"/>
              </a:solidFill>
              <a:latin typeface="Times New Roman" pitchFamily="18" charset="0"/>
              <a:cs typeface="Times New Roman" pitchFamily="18" charset="0"/>
            </a:endParaRP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tê</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giảm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đau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sau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phẫu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thuật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hoặc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điều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trị</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đau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kéo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dài</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Lidocain</a:t>
            </a:r>
            <a:r>
              <a:rPr lang="en-US" dirty="0" smtClean="0">
                <a:solidFill>
                  <a:srgbClr val="002060"/>
                </a:solidFill>
                <a:latin typeface="Times New Roman" pitchFamily="18" charset="0"/>
                <a:cs typeface="Times New Roman" pitchFamily="18" charset="0"/>
              </a:rPr>
              <a:t> 0,5-2%; </a:t>
            </a:r>
            <a:r>
              <a:rPr lang="en-US" dirty="0" err="1" smtClean="0">
                <a:solidFill>
                  <a:srgbClr val="002060"/>
                </a:solidFill>
                <a:latin typeface="Times New Roman" pitchFamily="18" charset="0"/>
                <a:cs typeface="Times New Roman" pitchFamily="18" charset="0"/>
              </a:rPr>
              <a:t>bupivacain</a:t>
            </a:r>
            <a:r>
              <a:rPr lang="en-US" dirty="0" smtClean="0">
                <a:solidFill>
                  <a:srgbClr val="002060"/>
                </a:solidFill>
                <a:latin typeface="Times New Roman" pitchFamily="18" charset="0"/>
                <a:cs typeface="Times New Roman" pitchFamily="18" charset="0"/>
              </a:rPr>
              <a:t> 0,25-0,5%.</a:t>
            </a:r>
          </a:p>
          <a:p>
            <a:pPr lvl="0" algn="just"/>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Chống</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chỉ</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định</a:t>
            </a:r>
            <a:r>
              <a:rPr lang="en-US" dirty="0" smtClean="0">
                <a:solidFill>
                  <a:srgbClr val="C00000"/>
                </a:solidFill>
                <a:latin typeface="Times New Roman" pitchFamily="18" charset="0"/>
                <a:cs typeface="Times New Roman" pitchFamily="18" charset="0"/>
              </a:rPr>
              <a:t>:</a:t>
            </a:r>
          </a:p>
          <a:p>
            <a:pPr lvl="0"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Nhiễm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khuẩn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toàn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thân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hoặc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tiêm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giảm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tích</a:t>
            </a:r>
            <a:endParaRPr lang="en-US" dirty="0" smtClean="0">
              <a:solidFill>
                <a:srgbClr val="002060"/>
              </a:solidFill>
              <a:latin typeface="Times New Roman" pitchFamily="18" charset="0"/>
              <a:cs typeface="Times New Roman" pitchFamily="18" charset="0"/>
            </a:endParaRPr>
          </a:p>
          <a:p>
            <a:pPr lvl="0" algn="just">
              <a:buNone/>
            </a:pPr>
            <a:r>
              <a:rPr lang="en-US" dirty="0" err="1" smtClean="0">
                <a:solidFill>
                  <a:srgbClr val="002060"/>
                </a:solidFill>
                <a:latin typeface="Times New Roman" pitchFamily="18" charset="0"/>
                <a:cs typeface="Times New Roman" pitchFamily="18" charset="0"/>
              </a:rPr>
              <a:t>máu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loạn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dẫn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truyền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hoặc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nhĩ</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thất</a:t>
            </a:r>
            <a:r>
              <a:rPr lang="en-US" dirty="0" smtClean="0">
                <a:solidFill>
                  <a:srgbClr val="002060"/>
                </a:solidFill>
                <a:latin typeface="Times New Roman" pitchFamily="18" charset="0"/>
                <a:cs typeface="Times New Roman" pitchFamily="18" charset="0"/>
              </a:rPr>
              <a:t>.</a:t>
            </a:r>
          </a:p>
          <a:p>
            <a:pPr lvl="0" algn="just"/>
            <a:r>
              <a:rPr lang="en-US" b="1" i="1" dirty="0" smtClean="0">
                <a:solidFill>
                  <a:srgbClr val="C00000"/>
                </a:solidFill>
                <a:latin typeface="Times New Roman" pitchFamily="18" charset="0"/>
                <a:cs typeface="Times New Roman" pitchFamily="18" charset="0"/>
              </a:rPr>
              <a:t> Tai </a:t>
            </a:r>
            <a:r>
              <a:rPr lang="en-US" b="1" i="1" dirty="0" err="1" smtClean="0">
                <a:solidFill>
                  <a:srgbClr val="C00000"/>
                </a:solidFill>
                <a:latin typeface="Times New Roman" pitchFamily="18" charset="0"/>
                <a:cs typeface="Times New Roman" pitchFamily="18" charset="0"/>
              </a:rPr>
              <a:t>biến</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có</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thể</a:t>
            </a:r>
            <a:r>
              <a:rPr lang="en-US" b="1" i="1" dirty="0" smtClean="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gặp</a:t>
            </a:r>
            <a:r>
              <a:rPr lang="en-US" dirty="0" smtClean="0">
                <a:solidFill>
                  <a:srgbClr val="C00000"/>
                </a:solidFill>
                <a:latin typeface="Times New Roman" pitchFamily="18" charset="0"/>
                <a:cs typeface="Times New Roman" pitchFamily="18" charset="0"/>
              </a:rPr>
              <a:t>: </a:t>
            </a:r>
          </a:p>
          <a:p>
            <a:pPr lvl="0"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huyết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áp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nhiễm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khuẩn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tiểu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tiện</a:t>
            </a:r>
            <a:r>
              <a:rPr lang="en-US" dirty="0" smtClean="0">
                <a:solidFill>
                  <a:srgbClr val="002060"/>
                </a:solidFill>
                <a:latin typeface="Times New Roman" pitchFamily="18" charset="0"/>
                <a:cs typeface="Times New Roman" pitchFamily="18" charset="0"/>
              </a:rPr>
              <a:t>.</a:t>
            </a:r>
          </a:p>
          <a:p>
            <a:pPr lvl="0">
              <a:buNone/>
            </a:pPr>
            <a:endParaRPr lang="en-US" dirty="0" smtClean="0">
              <a:latin typeface="Times New Roman" pitchFamily="18" charset="0"/>
              <a:cs typeface="Times New Roman" pitchFamily="18" charset="0"/>
            </a:endParaRPr>
          </a:p>
          <a:p>
            <a:pPr lvl="0">
              <a:buNone/>
            </a:pPr>
            <a:endParaRPr lang="en-US" dirty="0" smtClean="0">
              <a:latin typeface="Times New Roman" pitchFamily="18" charset="0"/>
              <a:cs typeface="Times New Roman" pitchFamily="18" charset="0"/>
            </a:endParaRPr>
          </a:p>
          <a:p>
            <a:endParaRPr lang="en-US" dirty="0"/>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000" b="1" i="1" dirty="0" smtClean="0">
                <a:solidFill>
                  <a:srgbClr val="FF0000"/>
                </a:solidFill>
                <a:latin typeface="Times New Roman" pitchFamily="18" charset="0"/>
                <a:cs typeface="Times New Roman" pitchFamily="18" charset="0"/>
              </a:rPr>
              <a:t>b.  </a:t>
            </a:r>
            <a:r>
              <a:rPr lang="en-US" sz="3000" b="1" i="1" dirty="0" err="1" smtClean="0">
                <a:solidFill>
                  <a:srgbClr val="FF0000"/>
                </a:solidFill>
                <a:latin typeface="Times New Roman" pitchFamily="18" charset="0"/>
                <a:cs typeface="Times New Roman" pitchFamily="18" charset="0"/>
              </a:rPr>
              <a:t>Tiêm</a:t>
            </a:r>
            <a:r>
              <a:rPr lang="en-US" sz="3000" b="1" i="1" dirty="0" smtClean="0">
                <a:solidFill>
                  <a:srgbClr val="FF0000"/>
                </a:solidFill>
                <a:latin typeface="Times New Roman" pitchFamily="18" charset="0"/>
                <a:cs typeface="Times New Roman" pitchFamily="18" charset="0"/>
              </a:rPr>
              <a:t> </a:t>
            </a:r>
            <a:r>
              <a:rPr lang="en-US" sz="3000" b="1" i="1" dirty="0" err="1" smtClean="0">
                <a:solidFill>
                  <a:srgbClr val="FF0000"/>
                </a:solidFill>
                <a:latin typeface="Times New Roman" pitchFamily="18" charset="0"/>
                <a:cs typeface="Times New Roman" pitchFamily="18" charset="0"/>
              </a:rPr>
              <a:t>vào</a:t>
            </a:r>
            <a:r>
              <a:rPr lang="en-US" sz="3000" b="1" i="1" dirty="0" smtClean="0">
                <a:solidFill>
                  <a:srgbClr val="FF0000"/>
                </a:solidFill>
                <a:latin typeface="Times New Roman" pitchFamily="18" charset="0"/>
                <a:cs typeface="Times New Roman" pitchFamily="18" charset="0"/>
              </a:rPr>
              <a:t> </a:t>
            </a:r>
            <a:r>
              <a:rPr lang="en-US" sz="3000" b="1" i="1" dirty="0" err="1" smtClean="0">
                <a:solidFill>
                  <a:srgbClr val="FF0000"/>
                </a:solidFill>
                <a:latin typeface="Times New Roman" pitchFamily="18" charset="0"/>
                <a:cs typeface="Times New Roman" pitchFamily="18" charset="0"/>
              </a:rPr>
              <a:t>khớp</a:t>
            </a:r>
            <a:endParaRPr lang="en-US" sz="3000" dirty="0" smtClean="0">
              <a:solidFill>
                <a:srgbClr val="FF0000"/>
              </a:solidFill>
              <a:latin typeface="Times New Roman" pitchFamily="18" charset="0"/>
              <a:cs typeface="Times New Roman" pitchFamily="18" charset="0"/>
            </a:endParaRPr>
          </a:p>
          <a:p>
            <a:pPr algn="just">
              <a:buNone/>
            </a:pPr>
            <a:r>
              <a:rPr lang="en-US" sz="3000" dirty="0" smtClean="0">
                <a:solidFill>
                  <a:srgbClr val="002060"/>
                </a:solidFill>
                <a:latin typeface="Times New Roman" pitchFamily="18" charset="0"/>
                <a:cs typeface="Times New Roman" pitchFamily="18" charset="0"/>
              </a:rPr>
              <a:t>-</a:t>
            </a:r>
            <a:r>
              <a:rPr lang="en-US" sz="3000" b="1"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Thường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dùng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để</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giảm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đau</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chống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viêm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khớp</a:t>
            </a:r>
            <a:r>
              <a:rPr lang="en-US" sz="3000" dirty="0" smtClean="0">
                <a:solidFill>
                  <a:srgbClr val="002060"/>
                </a:solidFill>
                <a:latin typeface="Times New Roman" pitchFamily="18" charset="0"/>
                <a:cs typeface="Times New Roman" pitchFamily="18" charset="0"/>
              </a:rPr>
              <a:t>.</a:t>
            </a:r>
          </a:p>
          <a:p>
            <a:pPr algn="just">
              <a:buNone/>
            </a:pP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Thuốc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thường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dùng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là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các</a:t>
            </a:r>
            <a:r>
              <a:rPr lang="en-US" sz="3000" dirty="0" smtClean="0">
                <a:solidFill>
                  <a:srgbClr val="002060"/>
                </a:solidFill>
                <a:latin typeface="Times New Roman" pitchFamily="18" charset="0"/>
                <a:cs typeface="Times New Roman" pitchFamily="18" charset="0"/>
              </a:rPr>
              <a:t> corticoid </a:t>
            </a:r>
            <a:r>
              <a:rPr lang="en-US" sz="3000" dirty="0" err="1" smtClean="0">
                <a:solidFill>
                  <a:srgbClr val="002060"/>
                </a:solidFill>
                <a:latin typeface="Times New Roman" pitchFamily="18" charset="0"/>
                <a:cs typeface="Times New Roman" pitchFamily="18" charset="0"/>
              </a:rPr>
              <a:t>như</a:t>
            </a:r>
            <a:r>
              <a:rPr lang="en-US" sz="3000" dirty="0" smtClean="0">
                <a:solidFill>
                  <a:srgbClr val="002060"/>
                </a:solidFill>
                <a:latin typeface="Times New Roman" pitchFamily="18" charset="0"/>
                <a:cs typeface="Times New Roman" pitchFamily="18" charset="0"/>
              </a:rPr>
              <a:t>:</a:t>
            </a:r>
          </a:p>
          <a:p>
            <a:pPr algn="just">
              <a:buNone/>
            </a:pPr>
            <a:r>
              <a:rPr lang="en-US" sz="3000" dirty="0" err="1" smtClean="0">
                <a:solidFill>
                  <a:srgbClr val="002060"/>
                </a:solidFill>
                <a:latin typeface="Times New Roman" pitchFamily="18" charset="0"/>
                <a:cs typeface="Times New Roman" pitchFamily="18" charset="0"/>
              </a:rPr>
              <a:t>triamcinolon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acetonid</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betamethason</a:t>
            </a:r>
            <a:r>
              <a:rPr lang="en-US" sz="3000" dirty="0" smtClean="0">
                <a:solidFill>
                  <a:srgbClr val="002060"/>
                </a:solidFill>
                <a:latin typeface="Times New Roman" pitchFamily="18" charset="0"/>
                <a:cs typeface="Times New Roman" pitchFamily="18" charset="0"/>
              </a:rPr>
              <a:t> phosphate;</a:t>
            </a:r>
          </a:p>
          <a:p>
            <a:pPr algn="just">
              <a:buNone/>
            </a:pPr>
            <a:r>
              <a:rPr lang="en-US" sz="3000" dirty="0" smtClean="0">
                <a:solidFill>
                  <a:srgbClr val="002060"/>
                </a:solidFill>
                <a:latin typeface="Times New Roman" pitchFamily="18" charset="0"/>
                <a:cs typeface="Times New Roman" pitchFamily="18" charset="0"/>
              </a:rPr>
              <a:t>hydrocortisone </a:t>
            </a:r>
            <a:r>
              <a:rPr lang="en-US" sz="3000" dirty="0" err="1" smtClean="0">
                <a:solidFill>
                  <a:srgbClr val="002060"/>
                </a:solidFill>
                <a:latin typeface="Times New Roman" pitchFamily="18" charset="0"/>
                <a:cs typeface="Times New Roman" pitchFamily="18" charset="0"/>
              </a:rPr>
              <a:t>acetat</a:t>
            </a:r>
            <a:r>
              <a:rPr lang="en-US" sz="3000" dirty="0" smtClean="0">
                <a:solidFill>
                  <a:srgbClr val="002060"/>
                </a:solidFill>
                <a:latin typeface="Times New Roman" pitchFamily="18" charset="0"/>
                <a:cs typeface="Times New Roman" pitchFamily="18" charset="0"/>
              </a:rPr>
              <a:t>.</a:t>
            </a:r>
          </a:p>
          <a:p>
            <a:pPr lvl="0" algn="just"/>
            <a:r>
              <a:rPr lang="en-US" sz="3000" b="1" i="1" dirty="0" err="1" smtClean="0">
                <a:solidFill>
                  <a:srgbClr val="C00000"/>
                </a:solidFill>
                <a:latin typeface="Times New Roman" pitchFamily="18" charset="0"/>
                <a:cs typeface="Times New Roman" pitchFamily="18" charset="0"/>
              </a:rPr>
              <a:t>Chống</a:t>
            </a:r>
            <a:r>
              <a:rPr lang="en-US" sz="3000" b="1" i="1" dirty="0" smtClean="0">
                <a:solidFill>
                  <a:srgbClr val="C00000"/>
                </a:solidFill>
                <a:latin typeface="Times New Roman" pitchFamily="18" charset="0"/>
                <a:cs typeface="Times New Roman" pitchFamily="18" charset="0"/>
              </a:rPr>
              <a:t> </a:t>
            </a:r>
            <a:r>
              <a:rPr lang="en-US" sz="3000" b="1" i="1" dirty="0" err="1" smtClean="0">
                <a:solidFill>
                  <a:srgbClr val="C00000"/>
                </a:solidFill>
                <a:latin typeface="Times New Roman" pitchFamily="18" charset="0"/>
                <a:cs typeface="Times New Roman" pitchFamily="18" charset="0"/>
              </a:rPr>
              <a:t>chỉ</a:t>
            </a:r>
            <a:r>
              <a:rPr lang="en-US" sz="3000" b="1" i="1" dirty="0" smtClean="0">
                <a:solidFill>
                  <a:srgbClr val="C00000"/>
                </a:solidFill>
                <a:latin typeface="Times New Roman" pitchFamily="18" charset="0"/>
                <a:cs typeface="Times New Roman" pitchFamily="18" charset="0"/>
              </a:rPr>
              <a:t> </a:t>
            </a:r>
            <a:r>
              <a:rPr lang="en-US" sz="3000" b="1" i="1" dirty="0" err="1" smtClean="0">
                <a:solidFill>
                  <a:srgbClr val="C00000"/>
                </a:solidFill>
                <a:latin typeface="Times New Roman" pitchFamily="18" charset="0"/>
                <a:cs typeface="Times New Roman" pitchFamily="18" charset="0"/>
              </a:rPr>
              <a:t>định</a:t>
            </a:r>
            <a:r>
              <a:rPr lang="en-US" sz="3000" dirty="0" smtClean="0">
                <a:solidFill>
                  <a:srgbClr val="C0000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Có</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nhiễm</a:t>
            </a:r>
            <a:endParaRPr lang="en-US" sz="3000" dirty="0" smtClean="0">
              <a:solidFill>
                <a:srgbClr val="002060"/>
              </a:solidFill>
              <a:latin typeface="Times New Roman" pitchFamily="18" charset="0"/>
              <a:cs typeface="Times New Roman" pitchFamily="18" charset="0"/>
            </a:endParaRPr>
          </a:p>
          <a:p>
            <a:pPr lvl="0" algn="just">
              <a:buNone/>
            </a:pP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khuẩn</a:t>
            </a:r>
            <a:r>
              <a:rPr lang="en-US" sz="3000" dirty="0" smtClean="0">
                <a:solidFill>
                  <a:srgbClr val="002060"/>
                </a:solidFill>
                <a:latin typeface="Times New Roman" pitchFamily="18" charset="0"/>
                <a:cs typeface="Times New Roman" pitchFamily="18" charset="0"/>
              </a:rPr>
              <a:t> ở </a:t>
            </a:r>
            <a:r>
              <a:rPr lang="en-US" sz="3000" dirty="0" err="1" smtClean="0">
                <a:solidFill>
                  <a:srgbClr val="002060"/>
                </a:solidFill>
                <a:latin typeface="Times New Roman" pitchFamily="18" charset="0"/>
                <a:cs typeface="Times New Roman" pitchFamily="18" charset="0"/>
              </a:rPr>
              <a:t>vùng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tiêm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hoặc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gần</a:t>
            </a:r>
            <a:r>
              <a:rPr lang="en-US" sz="3000" dirty="0" smtClean="0">
                <a:solidFill>
                  <a:srgbClr val="002060"/>
                </a:solidFill>
                <a:latin typeface="Times New Roman" pitchFamily="18" charset="0"/>
                <a:cs typeface="Times New Roman" pitchFamily="18" charset="0"/>
              </a:rPr>
              <a:t> </a:t>
            </a:r>
          </a:p>
          <a:p>
            <a:pPr lvl="0" algn="just">
              <a:buNone/>
            </a:pPr>
            <a:r>
              <a:rPr lang="en-US" sz="3000" dirty="0" err="1" smtClean="0">
                <a:solidFill>
                  <a:srgbClr val="002060"/>
                </a:solidFill>
                <a:latin typeface="Times New Roman" pitchFamily="18" charset="0"/>
                <a:cs typeface="Times New Roman" pitchFamily="18" charset="0"/>
              </a:rPr>
              <a:t>chỗ</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tiêm,viêm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khớp</a:t>
            </a:r>
            <a:r>
              <a:rPr lang="en-US" sz="3000" dirty="0" smtClean="0">
                <a:solidFill>
                  <a:srgbClr val="002060"/>
                </a:solidFill>
                <a:latin typeface="Times New Roman" pitchFamily="18" charset="0"/>
                <a:cs typeface="Times New Roman" pitchFamily="18" charset="0"/>
              </a:rPr>
              <a:t> do </a:t>
            </a:r>
            <a:r>
              <a:rPr lang="en-US" sz="3000" dirty="0" err="1" smtClean="0">
                <a:solidFill>
                  <a:srgbClr val="002060"/>
                </a:solidFill>
                <a:latin typeface="Times New Roman" pitchFamily="18" charset="0"/>
                <a:cs typeface="Times New Roman" pitchFamily="18" charset="0"/>
              </a:rPr>
              <a:t>nhiễm</a:t>
            </a:r>
            <a:endParaRPr lang="en-US" sz="3000" dirty="0" smtClean="0">
              <a:solidFill>
                <a:srgbClr val="002060"/>
              </a:solidFill>
              <a:latin typeface="Times New Roman" pitchFamily="18" charset="0"/>
              <a:cs typeface="Times New Roman" pitchFamily="18" charset="0"/>
            </a:endParaRPr>
          </a:p>
          <a:p>
            <a:pPr lvl="0" algn="just">
              <a:buNone/>
            </a:pP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khuẩn</a:t>
            </a:r>
            <a:r>
              <a:rPr lang="en-US" sz="3000" dirty="0" smtClean="0">
                <a:solidFill>
                  <a:srgbClr val="002060"/>
                </a:solidFill>
                <a:latin typeface="Times New Roman" pitchFamily="18" charset="0"/>
                <a:cs typeface="Times New Roman" pitchFamily="18" charset="0"/>
              </a:rPr>
              <a:t>.</a:t>
            </a:r>
          </a:p>
          <a:p>
            <a:pPr lvl="0" algn="just"/>
            <a:r>
              <a:rPr lang="en-US" sz="3000" b="1" i="1" dirty="0" err="1" smtClean="0">
                <a:solidFill>
                  <a:srgbClr val="C00000"/>
                </a:solidFill>
                <a:latin typeface="Times New Roman" pitchFamily="18" charset="0"/>
                <a:cs typeface="Times New Roman" pitchFamily="18" charset="0"/>
              </a:rPr>
              <a:t>Lưu</a:t>
            </a:r>
            <a:r>
              <a:rPr lang="en-US" sz="3000" b="1" i="1" dirty="0" smtClean="0">
                <a:solidFill>
                  <a:srgbClr val="C00000"/>
                </a:solidFill>
                <a:latin typeface="Times New Roman" pitchFamily="18" charset="0"/>
                <a:cs typeface="Times New Roman" pitchFamily="18" charset="0"/>
              </a:rPr>
              <a:t> ý</a:t>
            </a:r>
            <a:r>
              <a:rPr lang="en-US" sz="3000" dirty="0" smtClean="0">
                <a:solidFill>
                  <a:srgbClr val="C0000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Phải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tiêm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trong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điều</a:t>
            </a:r>
            <a:r>
              <a:rPr lang="en-US" sz="3000" dirty="0" smtClean="0">
                <a:solidFill>
                  <a:srgbClr val="002060"/>
                </a:solidFill>
                <a:latin typeface="Times New Roman" pitchFamily="18" charset="0"/>
                <a:cs typeface="Times New Roman" pitchFamily="18" charset="0"/>
              </a:rPr>
              <a:t> </a:t>
            </a:r>
          </a:p>
          <a:p>
            <a:pPr lvl="0" algn="just">
              <a:buNone/>
            </a:pPr>
            <a:r>
              <a:rPr lang="en-US" sz="3000" dirty="0" err="1" smtClean="0">
                <a:solidFill>
                  <a:srgbClr val="002060"/>
                </a:solidFill>
                <a:latin typeface="Times New Roman" pitchFamily="18" charset="0"/>
                <a:cs typeface="Times New Roman" pitchFamily="18" charset="0"/>
              </a:rPr>
              <a:t>kiện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tuyệt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đối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vô</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khuẩn</a:t>
            </a:r>
            <a:r>
              <a:rPr lang="en-US" sz="3000" dirty="0" smtClean="0">
                <a:latin typeface="Times New Roman" pitchFamily="18" charset="0"/>
                <a:cs typeface="Times New Roman" pitchFamily="18" charset="0"/>
              </a:rPr>
              <a:t>. </a:t>
            </a:r>
          </a:p>
          <a:p>
            <a:endParaRPr lang="en-US" dirty="0"/>
          </a:p>
        </p:txBody>
      </p:sp>
      <p:pic>
        <p:nvPicPr>
          <p:cNvPr id="4" name="Picture 3" descr="https://www.thoaihoakhop.net/wp-content/uploads/2017/05/ky-thuat-tiem-thuoc-vao-khop-goi-dung-cach-1.jpg"/>
          <p:cNvPicPr/>
          <p:nvPr/>
        </p:nvPicPr>
        <p:blipFill>
          <a:blip r:embed="rId2"/>
          <a:srcRect/>
          <a:stretch>
            <a:fillRect/>
          </a:stretch>
        </p:blipFill>
        <p:spPr bwMode="auto">
          <a:xfrm>
            <a:off x="4800600" y="2362200"/>
            <a:ext cx="3962400" cy="3886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0"/>
            <a:ext cx="9144000" cy="6858000"/>
          </a:xfrm>
        </p:spPr>
        <p:txBody>
          <a:bodyPr>
            <a:normAutofit/>
          </a:bodyPr>
          <a:lstStyle/>
          <a:p>
            <a:r>
              <a:rPr lang="en-US" sz="3200" b="1" dirty="0" smtClean="0">
                <a:solidFill>
                  <a:srgbClr val="C00000"/>
                </a:solidFill>
                <a:latin typeface="Times New Roman" pitchFamily="18" charset="0"/>
                <a:cs typeface="Times New Roman" pitchFamily="18" charset="0"/>
              </a:rPr>
              <a:t>III.  ĐƯA THUỐC QUA  ĐƯỜNG HÔ HẤP</a:t>
            </a:r>
          </a:p>
          <a:p>
            <a:pPr algn="just"/>
            <a:r>
              <a:rPr lang="en-US" sz="3000" dirty="0" smtClean="0">
                <a:solidFill>
                  <a:srgbClr val="FF0000"/>
                </a:solidFill>
                <a:latin typeface="Times New Roman" pitchFamily="18" charset="0"/>
                <a:cs typeface="Times New Roman" pitchFamily="18" charset="0"/>
              </a:rPr>
              <a:t>1. </a:t>
            </a:r>
            <a:r>
              <a:rPr lang="en-US" sz="3000" dirty="0" err="1" smtClean="0">
                <a:solidFill>
                  <a:srgbClr val="FF0000"/>
                </a:solidFill>
                <a:latin typeface="Times New Roman" pitchFamily="18" charset="0"/>
                <a:cs typeface="Times New Roman" pitchFamily="18" charset="0"/>
              </a:rPr>
              <a:t>Các</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thuốc</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đưa</a:t>
            </a:r>
            <a:r>
              <a:rPr lang="en-US" sz="3000" dirty="0" smtClean="0">
                <a:solidFill>
                  <a:srgbClr val="FF0000"/>
                </a:solidFill>
                <a:latin typeface="Times New Roman" pitchFamily="18" charset="0"/>
                <a:cs typeface="Times New Roman" pitchFamily="18" charset="0"/>
              </a:rPr>
              <a:t> qua </a:t>
            </a:r>
            <a:r>
              <a:rPr lang="en-US" sz="3000" dirty="0" err="1" smtClean="0">
                <a:solidFill>
                  <a:srgbClr val="FF0000"/>
                </a:solidFill>
                <a:latin typeface="Times New Roman" pitchFamily="18" charset="0"/>
                <a:cs typeface="Times New Roman" pitchFamily="18" charset="0"/>
              </a:rPr>
              <a:t>đường</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hô</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hấp</a:t>
            </a:r>
            <a:r>
              <a:rPr lang="en-US" sz="3000" dirty="0" smtClean="0">
                <a:solidFill>
                  <a:srgbClr val="FF000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dạng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bào</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chế</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phổ</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biến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là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dạng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phun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mù</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Chủ</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yếu</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được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dùng</a:t>
            </a:r>
            <a:r>
              <a:rPr lang="en-US" sz="3000" dirty="0" smtClean="0">
                <a:solidFill>
                  <a:srgbClr val="002060"/>
                </a:solidFill>
                <a:latin typeface="Times New Roman" pitchFamily="18" charset="0"/>
                <a:cs typeface="Times New Roman" pitchFamily="18" charset="0"/>
              </a:rPr>
              <a:t> qua </a:t>
            </a:r>
            <a:r>
              <a:rPr lang="en-US" sz="3000" dirty="0" err="1" smtClean="0">
                <a:solidFill>
                  <a:srgbClr val="002060"/>
                </a:solidFill>
                <a:latin typeface="Times New Roman" pitchFamily="18" charset="0"/>
                <a:cs typeface="Times New Roman" pitchFamily="18" charset="0"/>
              </a:rPr>
              <a:t>đường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hô</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hấp</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để</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phòng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ngừa</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và</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điều</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trị</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bệnh</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đường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hô</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hấp</a:t>
            </a:r>
            <a:r>
              <a:rPr lang="en-US" sz="3000" dirty="0" smtClean="0">
                <a:solidFill>
                  <a:srgbClr val="002060"/>
                </a:solidFill>
                <a:latin typeface="Times New Roman" pitchFamily="18" charset="0"/>
                <a:cs typeface="Times New Roman" pitchFamily="18" charset="0"/>
              </a:rPr>
              <a:t>: </a:t>
            </a:r>
            <a:r>
              <a:rPr lang="vi-VN" sz="3000" dirty="0" smtClean="0">
                <a:solidFill>
                  <a:srgbClr val="002060"/>
                </a:solidFill>
                <a:latin typeface="Times New Roman" pitchFamily="18" charset="0"/>
                <a:cs typeface="Times New Roman" pitchFamily="18" charset="0"/>
              </a:rPr>
              <a:t>viêm mũi,viêm họng, viêm phế quản</a:t>
            </a:r>
            <a:r>
              <a:rPr lang="en-US" sz="3000" dirty="0" smtClean="0">
                <a:solidFill>
                  <a:srgbClr val="002060"/>
                </a:solidFill>
                <a:latin typeface="Times New Roman" pitchFamily="18" charset="0"/>
                <a:cs typeface="Times New Roman" pitchFamily="18" charset="0"/>
              </a:rPr>
              <a:t>,  hen..</a:t>
            </a:r>
          </a:p>
          <a:p>
            <a:pPr algn="just"/>
            <a:r>
              <a:rPr lang="en-US" sz="3000" dirty="0" err="1" smtClean="0">
                <a:solidFill>
                  <a:srgbClr val="002060"/>
                </a:solidFill>
                <a:latin typeface="Times New Roman" pitchFamily="18" charset="0"/>
                <a:cs typeface="Times New Roman" pitchFamily="18" charset="0"/>
              </a:rPr>
              <a:t>Ví</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dụ</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khi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dùng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salbutamol</a:t>
            </a:r>
            <a:r>
              <a:rPr lang="en-US" sz="3000" dirty="0" smtClean="0">
                <a:solidFill>
                  <a:srgbClr val="002060"/>
                </a:solidFill>
                <a:latin typeface="Times New Roman" pitchFamily="18" charset="0"/>
                <a:cs typeface="Times New Roman" pitchFamily="18" charset="0"/>
              </a:rPr>
              <a:t> </a:t>
            </a:r>
          </a:p>
          <a:p>
            <a:pPr algn="just"/>
            <a:r>
              <a:rPr lang="en-US" sz="3000" dirty="0" err="1" smtClean="0">
                <a:solidFill>
                  <a:srgbClr val="002060"/>
                </a:solidFill>
                <a:latin typeface="Times New Roman" pitchFamily="18" charset="0"/>
                <a:cs typeface="Times New Roman" pitchFamily="18" charset="0"/>
              </a:rPr>
              <a:t>dưới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dạng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phun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mù</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thì</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các</a:t>
            </a:r>
            <a:endParaRPr lang="en-US" sz="3000" dirty="0" smtClean="0">
              <a:solidFill>
                <a:srgbClr val="002060"/>
              </a:solidFill>
              <a:latin typeface="Times New Roman" pitchFamily="18" charset="0"/>
              <a:cs typeface="Times New Roman" pitchFamily="18" charset="0"/>
            </a:endParaRPr>
          </a:p>
          <a:p>
            <a:pPr algn="just"/>
            <a:r>
              <a:rPr lang="en-US" sz="3000" dirty="0" err="1" smtClean="0">
                <a:solidFill>
                  <a:srgbClr val="002060"/>
                </a:solidFill>
                <a:latin typeface="Times New Roman" pitchFamily="18" charset="0"/>
                <a:cs typeface="Times New Roman" pitchFamily="18" charset="0"/>
              </a:rPr>
              <a:t>tiểu</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phân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salbutamol</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sẽ</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gắn</a:t>
            </a:r>
            <a:endParaRPr lang="en-US" sz="3000" dirty="0" smtClean="0">
              <a:solidFill>
                <a:srgbClr val="002060"/>
              </a:solidFill>
              <a:latin typeface="Times New Roman" pitchFamily="18" charset="0"/>
              <a:cs typeface="Times New Roman" pitchFamily="18" charset="0"/>
            </a:endParaRPr>
          </a:p>
          <a:p>
            <a:pPr algn="just"/>
            <a:r>
              <a:rPr lang="en-US" sz="3000" dirty="0" err="1" smtClean="0">
                <a:solidFill>
                  <a:srgbClr val="002060"/>
                </a:solidFill>
                <a:latin typeface="Times New Roman" pitchFamily="18" charset="0"/>
                <a:cs typeface="Times New Roman" pitchFamily="18" charset="0"/>
              </a:rPr>
              <a:t>ngay</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lên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niêm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mạc</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phế</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quản</a:t>
            </a:r>
            <a:r>
              <a:rPr lang="en-US" sz="3000" dirty="0" smtClean="0">
                <a:solidFill>
                  <a:srgbClr val="002060"/>
                </a:solidFill>
                <a:latin typeface="Times New Roman" pitchFamily="18" charset="0"/>
                <a:cs typeface="Times New Roman" pitchFamily="18" charset="0"/>
              </a:rPr>
              <a:t>, </a:t>
            </a:r>
          </a:p>
          <a:p>
            <a:pPr algn="just"/>
            <a:r>
              <a:rPr lang="en-US" sz="3000" dirty="0" err="1" smtClean="0">
                <a:solidFill>
                  <a:srgbClr val="002060"/>
                </a:solidFill>
                <a:latin typeface="Times New Roman" pitchFamily="18" charset="0"/>
                <a:cs typeface="Times New Roman" pitchFamily="18" charset="0"/>
              </a:rPr>
              <a:t>Làm</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giãn</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cơn</a:t>
            </a:r>
            <a:r>
              <a:rPr lang="en-US" sz="3000" dirty="0" smtClean="0">
                <a:solidFill>
                  <a:srgbClr val="002060"/>
                </a:solidFill>
                <a:latin typeface="Times New Roman" pitchFamily="18" charset="0"/>
                <a:cs typeface="Times New Roman" pitchFamily="18" charset="0"/>
              </a:rPr>
              <a:t> co </a:t>
            </a:r>
            <a:r>
              <a:rPr lang="en-US" sz="3000" dirty="0" err="1" smtClean="0">
                <a:solidFill>
                  <a:srgbClr val="002060"/>
                </a:solidFill>
                <a:latin typeface="Times New Roman" pitchFamily="18" charset="0"/>
                <a:cs typeface="Times New Roman" pitchFamily="18" charset="0"/>
              </a:rPr>
              <a:t>thắt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phế</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quản</a:t>
            </a:r>
            <a:r>
              <a:rPr lang="en-US" sz="3000" dirty="0" smtClean="0">
                <a:solidFill>
                  <a:srgbClr val="002060"/>
                </a:solidFill>
                <a:latin typeface="Times New Roman" pitchFamily="18" charset="0"/>
                <a:cs typeface="Times New Roman" pitchFamily="18" charset="0"/>
              </a:rPr>
              <a:t>,</a:t>
            </a:r>
          </a:p>
          <a:p>
            <a:pPr algn="just"/>
            <a:r>
              <a:rPr lang="en-US" sz="3000" dirty="0" err="1" smtClean="0">
                <a:solidFill>
                  <a:srgbClr val="002060"/>
                </a:solidFill>
                <a:latin typeface="Times New Roman" pitchFamily="18" charset="0"/>
                <a:cs typeface="Times New Roman" pitchFamily="18" charset="0"/>
              </a:rPr>
              <a:t>cắt</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cơn</a:t>
            </a:r>
            <a:r>
              <a:rPr lang="en-US" sz="3000" dirty="0" smtClean="0">
                <a:solidFill>
                  <a:srgbClr val="002060"/>
                </a:solidFill>
                <a:latin typeface="Times New Roman" pitchFamily="18" charset="0"/>
                <a:cs typeface="Times New Roman" pitchFamily="18" charset="0"/>
              </a:rPr>
              <a:t> hen </a:t>
            </a:r>
            <a:r>
              <a:rPr lang="en-US" sz="3000" dirty="0" err="1" smtClean="0">
                <a:solidFill>
                  <a:srgbClr val="002060"/>
                </a:solidFill>
                <a:latin typeface="Times New Roman" pitchFamily="18" charset="0"/>
                <a:cs typeface="Times New Roman" pitchFamily="18" charset="0"/>
              </a:rPr>
              <a:t>nhanh</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chóng</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hơn</a:t>
            </a:r>
            <a:endParaRPr lang="en-US" sz="3000" dirty="0" smtClean="0">
              <a:solidFill>
                <a:srgbClr val="002060"/>
              </a:solidFill>
              <a:latin typeface="Times New Roman" pitchFamily="18" charset="0"/>
              <a:cs typeface="Times New Roman" pitchFamily="18" charset="0"/>
            </a:endParaRPr>
          </a:p>
          <a:p>
            <a:pPr algn="just"/>
            <a:r>
              <a:rPr lang="en-US" sz="3000" dirty="0" err="1" smtClean="0">
                <a:solidFill>
                  <a:srgbClr val="002060"/>
                </a:solidFill>
                <a:latin typeface="Times New Roman" pitchFamily="18" charset="0"/>
                <a:cs typeface="Times New Roman" pitchFamily="18" charset="0"/>
              </a:rPr>
              <a:t>khi</a:t>
            </a:r>
            <a:r>
              <a:rPr lang="en-US" sz="3000"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uống</a:t>
            </a:r>
            <a:r>
              <a:rPr lang="en-US" sz="3000" dirty="0" smtClean="0">
                <a:solidFill>
                  <a:srgbClr val="002060"/>
                </a:solidFill>
                <a:latin typeface="Times New Roman" pitchFamily="18" charset="0"/>
                <a:cs typeface="Times New Roman" pitchFamily="18" charset="0"/>
              </a:rPr>
              <a:t>.</a:t>
            </a:r>
          </a:p>
          <a:p>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4953000" y="2514600"/>
            <a:ext cx="4038600" cy="4038600"/>
          </a:xfrm>
          <a:prstGeom prst="rect">
            <a:avLst/>
          </a:prstGeom>
          <a:noFill/>
          <a:ln w="9525">
            <a:noFill/>
            <a:miter lim="800000"/>
            <a:headEnd/>
            <a:tailEnd/>
          </a:ln>
          <a:effectLst/>
        </p:spPr>
      </p:pic>
    </p:spTree>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fontScale="90000"/>
          </a:bodyPr>
          <a:lstStyle/>
          <a:p>
            <a:pPr algn="l"/>
            <a:r>
              <a:rPr lang="en-US" sz="3300" dirty="0" smtClean="0">
                <a:solidFill>
                  <a:srgbClr val="FF0000"/>
                </a:solidFill>
                <a:latin typeface="Times New Roman" pitchFamily="18" charset="0"/>
                <a:cs typeface="Times New Roman" pitchFamily="18" charset="0"/>
              </a:rPr>
              <a:t>2. </a:t>
            </a:r>
            <a:r>
              <a:rPr lang="vi-VN" sz="3300" dirty="0" smtClean="0">
                <a:solidFill>
                  <a:srgbClr val="FF0000"/>
                </a:solidFill>
                <a:latin typeface="Times New Roman" pitchFamily="18" charset="0"/>
                <a:cs typeface="Times New Roman" pitchFamily="18" charset="0"/>
              </a:rPr>
              <a:t>Khi dùng tại khoang mũi</a:t>
            </a:r>
            <a:r>
              <a:rPr lang="en-US" sz="3300" dirty="0" smtClean="0">
                <a:solidFill>
                  <a:srgbClr val="FF0000"/>
                </a:solidFill>
                <a:latin typeface="Times New Roman" pitchFamily="18" charset="0"/>
                <a:cs typeface="Times New Roman" pitchFamily="18" charset="0"/>
              </a:rPr>
              <a:t>: </a:t>
            </a:r>
            <a:r>
              <a:rPr lang="vi-VN" sz="3300" dirty="0" smtClean="0">
                <a:solidFill>
                  <a:srgbClr val="002060"/>
                </a:solidFill>
                <a:latin typeface="Times New Roman" pitchFamily="18" charset="0"/>
                <a:cs typeface="Times New Roman" pitchFamily="18" charset="0"/>
              </a:rPr>
              <a:t>do dược chất đạt được độ phân tán</a:t>
            </a:r>
            <a:r>
              <a:rPr lang="en-US" sz="3300" dirty="0" smtClean="0">
                <a:solidFill>
                  <a:srgbClr val="002060"/>
                </a:solidFill>
                <a:latin typeface="Times New Roman" pitchFamily="18" charset="0"/>
                <a:cs typeface="Times New Roman" pitchFamily="18" charset="0"/>
              </a:rPr>
              <a:t> </a:t>
            </a:r>
            <a:r>
              <a:rPr lang="vi-VN" sz="3300" dirty="0" smtClean="0">
                <a:solidFill>
                  <a:srgbClr val="002060"/>
                </a:solidFill>
                <a:latin typeface="Times New Roman" pitchFamily="18" charset="0"/>
                <a:cs typeface="Times New Roman" pitchFamily="18" charset="0"/>
              </a:rPr>
              <a:t>cao nên thuốc phun mù dễ phân bố đều trên niêm mạc, phát huy</a:t>
            </a:r>
            <a:r>
              <a:rPr lang="en-US" sz="3300" dirty="0" smtClean="0">
                <a:solidFill>
                  <a:srgbClr val="002060"/>
                </a:solidFill>
                <a:latin typeface="Times New Roman" pitchFamily="18" charset="0"/>
                <a:cs typeface="Times New Roman" pitchFamily="18" charset="0"/>
              </a:rPr>
              <a:t> </a:t>
            </a:r>
            <a:r>
              <a:rPr lang="vi-VN" sz="3300" dirty="0" smtClean="0">
                <a:solidFill>
                  <a:srgbClr val="002060"/>
                </a:solidFill>
                <a:latin typeface="Times New Roman" pitchFamily="18" charset="0"/>
                <a:cs typeface="Times New Roman" pitchFamily="18" charset="0"/>
              </a:rPr>
              <a:t>tác dụng nhanh và bị thanh thải chậm hơn dạng thuốc nhỏ giọt.</a:t>
            </a:r>
            <a:r>
              <a:rPr lang="en-US" sz="3300" dirty="0" smtClean="0">
                <a:solidFill>
                  <a:srgbClr val="002060"/>
                </a:solidFill>
                <a:latin typeface="Times New Roman" pitchFamily="18" charset="0"/>
                <a:cs typeface="Times New Roman" pitchFamily="18" charset="0"/>
              </a:rPr>
              <a:t/>
            </a:r>
            <a:br>
              <a:rPr lang="en-US" sz="3300" dirty="0" smtClean="0">
                <a:solidFill>
                  <a:srgbClr val="002060"/>
                </a:solidFill>
                <a:latin typeface="Times New Roman" pitchFamily="18" charset="0"/>
                <a:cs typeface="Times New Roman" pitchFamily="18" charset="0"/>
              </a:rPr>
            </a:br>
            <a:r>
              <a:rPr lang="en-US" sz="3300" dirty="0" smtClean="0">
                <a:solidFill>
                  <a:srgbClr val="FF0000"/>
                </a:solidFill>
                <a:latin typeface="Times New Roman" pitchFamily="18" charset="0"/>
                <a:cs typeface="Times New Roman" pitchFamily="18" charset="0"/>
              </a:rPr>
              <a:t>3. T</a:t>
            </a:r>
            <a:r>
              <a:rPr lang="vi-VN" sz="3300" dirty="0" smtClean="0">
                <a:solidFill>
                  <a:srgbClr val="FF0000"/>
                </a:solidFill>
                <a:latin typeface="Times New Roman" pitchFamily="18" charset="0"/>
                <a:cs typeface="Times New Roman" pitchFamily="18" charset="0"/>
              </a:rPr>
              <a:t>huốc phun mù là dạng hỗn dịch hay nhũ tương</a:t>
            </a:r>
            <a:r>
              <a:rPr lang="vi-VN" sz="3300" dirty="0" smtClean="0">
                <a:solidFill>
                  <a:srgbClr val="002060"/>
                </a:solidFill>
                <a:latin typeface="Times New Roman" pitchFamily="18" charset="0"/>
                <a:cs typeface="Times New Roman" pitchFamily="18" charset="0"/>
              </a:rPr>
              <a:t> thì phải</a:t>
            </a:r>
            <a:r>
              <a:rPr lang="en-US" sz="3300" dirty="0" smtClean="0">
                <a:solidFill>
                  <a:srgbClr val="002060"/>
                </a:solidFill>
                <a:latin typeface="Times New Roman" pitchFamily="18" charset="0"/>
                <a:cs typeface="Times New Roman" pitchFamily="18" charset="0"/>
              </a:rPr>
              <a:t> </a:t>
            </a:r>
            <a:r>
              <a:rPr lang="vi-VN" sz="3300" dirty="0" smtClean="0">
                <a:solidFill>
                  <a:srgbClr val="002060"/>
                </a:solidFill>
                <a:latin typeface="Times New Roman" pitchFamily="18" charset="0"/>
                <a:cs typeface="Times New Roman" pitchFamily="18" charset="0"/>
              </a:rPr>
              <a:t>lắc kỹ trước khi dùng.</a:t>
            </a: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a:p>
        </p:txBody>
      </p:sp>
      <p:pic>
        <p:nvPicPr>
          <p:cNvPr id="12" name="Picture 11"/>
          <p:cNvPicPr/>
          <p:nvPr/>
        </p:nvPicPr>
        <p:blipFill>
          <a:blip r:embed="rId2"/>
          <a:srcRect/>
          <a:stretch>
            <a:fillRect/>
          </a:stretch>
        </p:blipFill>
        <p:spPr bwMode="auto">
          <a:xfrm>
            <a:off x="2133600" y="3124200"/>
            <a:ext cx="5105400" cy="3505200"/>
          </a:xfrm>
          <a:prstGeom prst="rect">
            <a:avLst/>
          </a:prstGeom>
          <a:noFill/>
          <a:ln w="9525">
            <a:noFill/>
            <a:miter lim="800000"/>
            <a:headEnd/>
            <a:tailEnd/>
          </a:ln>
          <a:effectLst/>
        </p:spPr>
      </p:pic>
    </p:spTree>
  </p:cSld>
  <p:clrMapOvr>
    <a:masterClrMapping/>
  </p:clrMapOvr>
  <p:transition>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25000" lnSpcReduction="20000"/>
          </a:bodyPr>
          <a:lstStyle/>
          <a:p>
            <a:pPr algn="just">
              <a:buNone/>
            </a:pPr>
            <a:r>
              <a:rPr lang="en-US" sz="12000" dirty="0" smtClean="0">
                <a:latin typeface="Times New Roman" pitchFamily="18" charset="0"/>
                <a:cs typeface="Times New Roman" pitchFamily="18" charset="0"/>
              </a:rPr>
              <a:t>	</a:t>
            </a:r>
          </a:p>
          <a:p>
            <a:pPr algn="just">
              <a:buFont typeface="Wingdings" pitchFamily="2" charset="2"/>
              <a:buChar char="Ø"/>
            </a:pPr>
            <a:r>
              <a:rPr lang="en-US" sz="14400" b="1" i="1" dirty="0" smtClean="0">
                <a:solidFill>
                  <a:srgbClr val="FF0000"/>
                </a:solidFill>
                <a:latin typeface="Times New Roman" pitchFamily="18" charset="0"/>
                <a:cs typeface="Times New Roman" pitchFamily="18" charset="0"/>
              </a:rPr>
              <a:t> </a:t>
            </a:r>
            <a:r>
              <a:rPr lang="en-US" sz="14400" b="1" i="1" u="sng" dirty="0" err="1" smtClean="0">
                <a:solidFill>
                  <a:srgbClr val="FF0000"/>
                </a:solidFill>
                <a:latin typeface="Times New Roman" pitchFamily="18" charset="0"/>
                <a:cs typeface="Times New Roman" pitchFamily="18" charset="0"/>
              </a:rPr>
              <a:t>Ưu</a:t>
            </a:r>
            <a:r>
              <a:rPr lang="en-US" sz="14400" b="1" i="1" u="sng" dirty="0" smtClean="0">
                <a:solidFill>
                  <a:srgbClr val="FF0000"/>
                </a:solidFill>
                <a:latin typeface="Times New Roman" pitchFamily="18" charset="0"/>
                <a:cs typeface="Times New Roman" pitchFamily="18" charset="0"/>
              </a:rPr>
              <a:t> </a:t>
            </a:r>
            <a:r>
              <a:rPr lang="en-US" sz="14400" b="1" i="1" u="sng" dirty="0" err="1" smtClean="0">
                <a:solidFill>
                  <a:srgbClr val="FF0000"/>
                </a:solidFill>
                <a:latin typeface="Times New Roman" pitchFamily="18" charset="0"/>
                <a:cs typeface="Times New Roman" pitchFamily="18" charset="0"/>
              </a:rPr>
              <a:t>điểm</a:t>
            </a:r>
            <a:r>
              <a:rPr lang="en-US" sz="14400" dirty="0" smtClean="0">
                <a:solidFill>
                  <a:srgbClr val="FF0000"/>
                </a:solidFill>
                <a:latin typeface="Times New Roman" pitchFamily="18" charset="0"/>
                <a:cs typeface="Times New Roman" pitchFamily="18" charset="0"/>
              </a:rPr>
              <a:t>: </a:t>
            </a:r>
          </a:p>
          <a:p>
            <a:pPr algn="just">
              <a:buNone/>
            </a:pPr>
            <a:r>
              <a:rPr lang="en-US" sz="14400" dirty="0" smtClean="0">
                <a:latin typeface="Times New Roman" pitchFamily="18" charset="0"/>
                <a:cs typeface="Times New Roman" pitchFamily="18" charset="0"/>
              </a:rPr>
              <a:t>	</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Với</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dạng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thuốc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phun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mù</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dễ</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dàng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tạo</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ra</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liều</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ổn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định</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ấn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vào</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nút</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bấm</a:t>
            </a:r>
            <a:r>
              <a:rPr lang="en-US" sz="14400" dirty="0" smtClean="0">
                <a:solidFill>
                  <a:srgbClr val="002060"/>
                </a:solidFill>
                <a:latin typeface="Times New Roman" pitchFamily="18" charset="0"/>
                <a:cs typeface="Times New Roman" pitchFamily="18" charset="0"/>
              </a:rPr>
              <a:t> ở van) </a:t>
            </a:r>
            <a:r>
              <a:rPr lang="en-US" sz="14400" dirty="0" err="1" smtClean="0">
                <a:solidFill>
                  <a:srgbClr val="002060"/>
                </a:solidFill>
                <a:latin typeface="Times New Roman" pitchFamily="18" charset="0"/>
                <a:cs typeface="Times New Roman" pitchFamily="18" charset="0"/>
              </a:rPr>
              <a:t>mà</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không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cần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một</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dụng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cụ</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phân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liều</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nào</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khác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Thuốc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luôn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luôn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bảo</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quản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trong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vỏ</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kín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nên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giữ</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được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tính</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vô</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khuẩn</a:t>
            </a:r>
            <a:r>
              <a:rPr lang="en-US" sz="14400" dirty="0" smtClean="0">
                <a:solidFill>
                  <a:srgbClr val="002060"/>
                </a:solidFill>
                <a:latin typeface="Times New Roman" pitchFamily="18" charset="0"/>
                <a:cs typeface="Times New Roman" pitchFamily="18" charset="0"/>
              </a:rPr>
              <a:t>.</a:t>
            </a:r>
          </a:p>
          <a:p>
            <a:pPr algn="just">
              <a:buNone/>
            </a:pPr>
            <a:r>
              <a:rPr lang="en-US" sz="14400" dirty="0" smtClean="0">
                <a:solidFill>
                  <a:srgbClr val="002060"/>
                </a:solidFill>
                <a:latin typeface="Times New Roman" pitchFamily="18" charset="0"/>
                <a:cs typeface="Times New Roman" pitchFamily="18" charset="0"/>
              </a:rPr>
              <a:t>	- </a:t>
            </a:r>
            <a:r>
              <a:rPr lang="en-US" sz="14400" dirty="0" err="1" smtClean="0">
                <a:solidFill>
                  <a:srgbClr val="002060"/>
                </a:solidFill>
                <a:latin typeface="Times New Roman" pitchFamily="18" charset="0"/>
                <a:cs typeface="Times New Roman" pitchFamily="18" charset="0"/>
              </a:rPr>
              <a:t>Khi</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dùng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ngoài</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các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hoạt</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chất</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sẽ</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không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thấm</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sâu</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vào</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bên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trong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mà</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trực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tiếp</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có</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tác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dụng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ngay</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tại</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chỗ</a:t>
            </a:r>
            <a:r>
              <a:rPr lang="en-US" sz="14400" dirty="0" smtClean="0">
                <a:solidFill>
                  <a:srgbClr val="002060"/>
                </a:solidFill>
                <a:latin typeface="Times New Roman" pitchFamily="18" charset="0"/>
                <a:cs typeface="Times New Roman" pitchFamily="18" charset="0"/>
              </a:rPr>
              <a:t>.</a:t>
            </a:r>
          </a:p>
          <a:p>
            <a:pPr algn="just">
              <a:buNone/>
            </a:pPr>
            <a:r>
              <a:rPr lang="en-US" sz="14400" dirty="0" smtClean="0">
                <a:solidFill>
                  <a:srgbClr val="002060"/>
                </a:solidFill>
                <a:latin typeface="Times New Roman" pitchFamily="18" charset="0"/>
                <a:cs typeface="Times New Roman" pitchFamily="18" charset="0"/>
              </a:rPr>
              <a:t>	- Ở </a:t>
            </a:r>
            <a:r>
              <a:rPr lang="en-US" sz="14400" dirty="0" err="1" smtClean="0">
                <a:solidFill>
                  <a:srgbClr val="002060"/>
                </a:solidFill>
                <a:latin typeface="Times New Roman" pitchFamily="18" charset="0"/>
                <a:cs typeface="Times New Roman" pitchFamily="18" charset="0"/>
              </a:rPr>
              <a:t>một</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số</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loại</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thuốc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có</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tác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dụng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sâu</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vào</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bên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trong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hít</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thuốc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vào</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phổi</a:t>
            </a:r>
            <a:r>
              <a:rPr lang="en-US" sz="14400" dirty="0" smtClean="0">
                <a:solidFill>
                  <a:srgbClr val="002060"/>
                </a:solidFill>
                <a:latin typeface="Times New Roman" pitchFamily="18" charset="0"/>
                <a:cs typeface="Times New Roman" pitchFamily="18" charset="0"/>
              </a:rPr>
              <a:t>) hay </a:t>
            </a:r>
            <a:r>
              <a:rPr lang="en-US" sz="14400" dirty="0" err="1" smtClean="0">
                <a:solidFill>
                  <a:srgbClr val="002060"/>
                </a:solidFill>
                <a:latin typeface="Times New Roman" pitchFamily="18" charset="0"/>
                <a:cs typeface="Times New Roman" pitchFamily="18" charset="0"/>
              </a:rPr>
              <a:t>toàn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thân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phun</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vào</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miệng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mũi</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dưới</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lưỡi</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thuốc</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đi</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theo</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mao</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mạch</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mà</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không</a:t>
            </a:r>
            <a:r>
              <a:rPr lang="en-US" sz="14400" dirty="0" smtClean="0">
                <a:solidFill>
                  <a:srgbClr val="002060"/>
                </a:solidFill>
                <a:latin typeface="Times New Roman" pitchFamily="18" charset="0"/>
                <a:cs typeface="Times New Roman" pitchFamily="18" charset="0"/>
              </a:rPr>
              <a:t> qua </a:t>
            </a:r>
            <a:r>
              <a:rPr lang="en-US" sz="14400" dirty="0" err="1" smtClean="0">
                <a:solidFill>
                  <a:srgbClr val="002060"/>
                </a:solidFill>
                <a:latin typeface="Times New Roman" pitchFamily="18" charset="0"/>
                <a:cs typeface="Times New Roman" pitchFamily="18" charset="0"/>
              </a:rPr>
              <a:t>đường</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tiêu</a:t>
            </a:r>
            <a:r>
              <a:rPr lang="en-US" sz="14400" dirty="0" smtClean="0">
                <a:solidFill>
                  <a:srgbClr val="002060"/>
                </a:solidFill>
                <a:latin typeface="Times New Roman" pitchFamily="18" charset="0"/>
                <a:cs typeface="Times New Roman" pitchFamily="18" charset="0"/>
              </a:rPr>
              <a:t> </a:t>
            </a:r>
            <a:r>
              <a:rPr lang="en-US" sz="14400" dirty="0" err="1" smtClean="0">
                <a:solidFill>
                  <a:srgbClr val="002060"/>
                </a:solidFill>
                <a:latin typeface="Times New Roman" pitchFamily="18" charset="0"/>
                <a:cs typeface="Times New Roman" pitchFamily="18" charset="0"/>
              </a:rPr>
              <a:t>hóa</a:t>
            </a:r>
            <a:r>
              <a:rPr lang="en-US" sz="14400" dirty="0" smtClean="0">
                <a:solidFill>
                  <a:srgbClr val="002060"/>
                </a:solidFill>
                <a:latin typeface="Times New Roman" pitchFamily="18" charset="0"/>
                <a:cs typeface="Times New Roman" pitchFamily="18" charset="0"/>
              </a:rPr>
              <a:t>).</a:t>
            </a:r>
          </a:p>
          <a:p>
            <a:pPr algn="just"/>
            <a:endParaRPr lang="en-US" sz="14400" dirty="0">
              <a:solidFill>
                <a:srgbClr val="002060"/>
              </a:solidFill>
            </a:endParaRPr>
          </a:p>
        </p:txBody>
      </p:sp>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Font typeface="Wingdings" pitchFamily="2" charset="2"/>
              <a:buChar char="Ø"/>
            </a:pPr>
            <a:endParaRPr lang="en-US" sz="2800" b="1" i="1" u="sng" dirty="0" smtClean="0">
              <a:solidFill>
                <a:srgbClr val="FF0000"/>
              </a:solidFill>
              <a:latin typeface="Times New Roman" pitchFamily="18" charset="0"/>
              <a:cs typeface="Times New Roman" pitchFamily="18" charset="0"/>
            </a:endParaRPr>
          </a:p>
          <a:p>
            <a:pPr>
              <a:buFont typeface="Wingdings" pitchFamily="2" charset="2"/>
              <a:buChar char="Ø"/>
            </a:pPr>
            <a:r>
              <a:rPr lang="en-US" b="1" i="1" u="sng" dirty="0" err="1" smtClean="0">
                <a:solidFill>
                  <a:srgbClr val="FF0000"/>
                </a:solidFill>
                <a:latin typeface="Times New Roman" pitchFamily="18" charset="0"/>
                <a:cs typeface="Times New Roman" pitchFamily="18" charset="0"/>
              </a:rPr>
              <a:t>Nhược</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điểm</a:t>
            </a:r>
            <a:r>
              <a:rPr lang="en-US" dirty="0" smtClean="0">
                <a:solidFill>
                  <a:srgbClr val="FF0000"/>
                </a:solidFill>
                <a:latin typeface="Times New Roman" pitchFamily="18" charset="0"/>
                <a:cs typeface="Times New Roman" pitchFamily="18" charset="0"/>
              </a:rPr>
              <a:t>:</a:t>
            </a:r>
            <a:r>
              <a:rPr lang="en-US" dirty="0" smtClean="0">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a:t>
            </a:r>
            <a:r>
              <a:rPr lang="en-US" dirty="0" err="1" smtClean="0">
                <a:solidFill>
                  <a:srgbClr val="002060"/>
                </a:solidFill>
                <a:latin typeface="Times New Roman" pitchFamily="18" charset="0"/>
                <a:cs typeface="Times New Roman" pitchFamily="18" charset="0"/>
              </a:rPr>
              <a:t>Với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hít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phổi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nếu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đúng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sẽ</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hấp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đầy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đủ</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phát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huy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hiệu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Người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bệnh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tập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hít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lần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đến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lúc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hít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không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thấy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bụi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mù</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bay </a:t>
            </a:r>
            <a:r>
              <a:rPr lang="en-US" dirty="0" err="1" smtClean="0">
                <a:solidFill>
                  <a:srgbClr val="002060"/>
                </a:solidFill>
                <a:latin typeface="Times New Roman" pitchFamily="18" charset="0"/>
                <a:cs typeface="Times New Roman" pitchFamily="18" charset="0"/>
              </a:rPr>
              <a:t>lên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trên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bình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hết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phổi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 </a:t>
            </a:r>
            <a:r>
              <a:rPr lang="en-US" dirty="0" err="1" smtClean="0">
                <a:solidFill>
                  <a:srgbClr val="002060"/>
                </a:solidFill>
                <a:latin typeface="Times New Roman" pitchFamily="18" charset="0"/>
                <a:cs typeface="Times New Roman" pitchFamily="18" charset="0"/>
              </a:rPr>
              <a:t>Một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số</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phun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mù</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chỗ</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nhầm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vào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hô</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hấp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nguy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hiểm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chết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người</a:t>
            </a:r>
            <a:r>
              <a:rPr lang="en-US" dirty="0" smtClean="0">
                <a:solidFill>
                  <a:srgbClr val="002060"/>
                </a:solidFill>
                <a:latin typeface="Times New Roman" pitchFamily="18" charset="0"/>
                <a:cs typeface="Times New Roman" pitchFamily="18" charset="0"/>
              </a:rPr>
              <a:t>.</a:t>
            </a:r>
          </a:p>
          <a:p>
            <a:endParaRPr lang="en-US" dirty="0">
              <a:solidFill>
                <a:srgbClr val="002060"/>
              </a:solidFill>
            </a:endParaRP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Times New Roman" pitchFamily="18" charset="0"/>
                <a:cs typeface="Times New Roman" pitchFamily="18" charset="0"/>
              </a:rPr>
              <a:t>  </a:t>
            </a:r>
            <a:br>
              <a:rPr lang="en-US" sz="3200" b="1" dirty="0" smtClean="0">
                <a:solidFill>
                  <a:srgbClr val="FF0000"/>
                </a:solidFill>
                <a:latin typeface="Times New Roman" pitchFamily="18" charset="0"/>
                <a:cs typeface="Times New Roman" pitchFamily="18" charset="0"/>
              </a:rPr>
            </a:b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0"/>
            <a:ext cx="9144000" cy="6858000"/>
          </a:xfrm>
        </p:spPr>
        <p:txBody>
          <a:bodyPr>
            <a:normAutofit/>
          </a:bodyPr>
          <a:lstStyle/>
          <a:p>
            <a:pPr algn="ctr">
              <a:buNone/>
            </a:pPr>
            <a:r>
              <a:rPr lang="en-US" dirty="0" smtClean="0">
                <a:latin typeface="Times New Roman" pitchFamily="18" charset="0"/>
                <a:cs typeface="Times New Roman" pitchFamily="18" charset="0"/>
              </a:rPr>
              <a:t>	</a:t>
            </a:r>
            <a:r>
              <a:rPr lang="en-US" sz="3500" b="1" dirty="0" smtClean="0">
                <a:solidFill>
                  <a:srgbClr val="C00000"/>
                </a:solidFill>
                <a:latin typeface="Times New Roman" pitchFamily="18" charset="0"/>
                <a:cs typeface="Times New Roman" pitchFamily="18" charset="0"/>
              </a:rPr>
              <a:t> IV. ĐƯA THUỐC QUA</a:t>
            </a:r>
            <a:r>
              <a:rPr lang="en-US" sz="3500" dirty="0" smtClean="0">
                <a:solidFill>
                  <a:srgbClr val="C00000"/>
                </a:solidFill>
                <a:latin typeface="Times New Roman" pitchFamily="18" charset="0"/>
                <a:cs typeface="Times New Roman" pitchFamily="18" charset="0"/>
              </a:rPr>
              <a:t> </a:t>
            </a:r>
            <a:r>
              <a:rPr lang="en-US" sz="3500" b="1" dirty="0" smtClean="0">
                <a:solidFill>
                  <a:srgbClr val="C00000"/>
                </a:solidFill>
                <a:latin typeface="Times New Roman" pitchFamily="18" charset="0"/>
                <a:cs typeface="Times New Roman" pitchFamily="18" charset="0"/>
              </a:rPr>
              <a:t>DA</a:t>
            </a:r>
            <a:r>
              <a:rPr lang="en-US" sz="3500" dirty="0" smtClean="0">
                <a:solidFill>
                  <a:srgbClr val="C00000"/>
                </a:solidFill>
                <a:latin typeface="Times New Roman" pitchFamily="18" charset="0"/>
                <a:cs typeface="Times New Roman" pitchFamily="18" charset="0"/>
              </a:rPr>
              <a:t> </a:t>
            </a:r>
          </a:p>
          <a:p>
            <a:pPr algn="just">
              <a:buNone/>
            </a:pPr>
            <a:r>
              <a:rPr lang="en-US" dirty="0" smtClean="0">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Bôi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ngoài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chỗ</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sát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khuẩn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chống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nấm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điều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trị</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mẩn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ngứa</a:t>
            </a:r>
            <a:r>
              <a:rPr lang="en-US" dirty="0" smtClean="0">
                <a:solidFill>
                  <a:srgbClr val="002060"/>
                </a:solidFill>
                <a:latin typeface="Times New Roman" pitchFamily="18" charset="0"/>
                <a:cs typeface="Times New Roman" pitchFamily="18" charset="0"/>
              </a:rPr>
              <a:t>…</a:t>
            </a:r>
            <a:endParaRPr lang="en-US" b="1" dirty="0" smtClean="0">
              <a:solidFill>
                <a:srgbClr val="002060"/>
              </a:solidFill>
              <a:latin typeface="Times New Roman" pitchFamily="18" charset="0"/>
              <a:cs typeface="Times New Roman" pitchFamily="18" charset="0"/>
            </a:endParaRP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Một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số</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bôi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ngoài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đạt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toàn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thân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Người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đã</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ứng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tính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này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chế</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dạng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miếng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dán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chỗ</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để</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gây</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toàn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thân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điều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trị</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cơn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đau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thắt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ngực</a:t>
            </a:r>
            <a:r>
              <a:rPr lang="en-US" dirty="0" smtClean="0">
                <a:solidFill>
                  <a:srgbClr val="002060"/>
                </a:solidFill>
                <a:latin typeface="Times New Roman" pitchFamily="18" charset="0"/>
                <a:cs typeface="Times New Roman" pitchFamily="18" charset="0"/>
              </a:rPr>
              <a:t> Nitroglycerin,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tê</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Lidocain</a:t>
            </a:r>
            <a:r>
              <a:rPr lang="en-US" dirty="0" smtClean="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Ngoài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dùng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đã</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nêu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còn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theo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những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như</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nhỏ</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mắt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nhỏ</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mũi</a:t>
            </a:r>
            <a:r>
              <a:rPr lang="en-US" dirty="0" smtClean="0">
                <a:solidFill>
                  <a:srgbClr val="002060"/>
                </a:solidFill>
                <a:latin typeface="Times New Roman" pitchFamily="18" charset="0"/>
                <a:cs typeface="Times New Roman" pitchFamily="18" charset="0"/>
              </a:rPr>
              <a:t>…</a:t>
            </a:r>
          </a:p>
          <a:p>
            <a:endParaRPr lang="en-US" dirty="0"/>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b="1" dirty="0" smtClean="0">
                <a:solidFill>
                  <a:srgbClr val="C00000"/>
                </a:solidFill>
                <a:latin typeface="Times New Roman" pitchFamily="18" charset="0"/>
                <a:cs typeface="Times New Roman" pitchFamily="18" charset="0"/>
              </a:rPr>
              <a:t>D. NỘI DUNG</a:t>
            </a:r>
          </a:p>
          <a:p>
            <a:pPr algn="just">
              <a:buNone/>
            </a:pPr>
            <a:r>
              <a:rPr lang="en-US" i="1" dirty="0" smtClean="0">
                <a:solidFill>
                  <a:srgbClr val="002060"/>
                </a:solidFill>
                <a:latin typeface="Times New Roman" pitchFamily="18" charset="0"/>
                <a:cs typeface="Times New Roman" pitchFamily="18" charset="0"/>
              </a:rPr>
              <a:t>	</a:t>
            </a:r>
            <a:r>
              <a:rPr lang="en-US" sz="3400" i="1" dirty="0" smtClean="0">
                <a:solidFill>
                  <a:srgbClr val="7030A0"/>
                </a:solidFill>
                <a:latin typeface="Times New Roman" pitchFamily="18" charset="0"/>
                <a:cs typeface="Times New Roman" pitchFamily="18" charset="0"/>
              </a:rPr>
              <a:t>- </a:t>
            </a:r>
            <a:r>
              <a:rPr lang="en-US" sz="3400" i="1" dirty="0" err="1" smtClean="0">
                <a:solidFill>
                  <a:srgbClr val="7030A0"/>
                </a:solidFill>
                <a:latin typeface="Times New Roman" pitchFamily="18" charset="0"/>
                <a:cs typeface="Times New Roman" pitchFamily="18" charset="0"/>
              </a:rPr>
              <a:t>Đường</a:t>
            </a:r>
            <a:r>
              <a:rPr lang="en-US" sz="3400" i="1" dirty="0" smtClean="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đưa</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thuốc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vào</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cơ</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thể</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là</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yếu</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tố</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có</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ảnh</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hưởng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lớn</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tới</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sự</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hấp</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thu</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tác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dụng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của</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thuốc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Một</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số</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thuốc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khi</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dùng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theo</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các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đường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đưa</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thuốc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khác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nhau</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thì</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tác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dụng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của</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thuốc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cũng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khác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nhau</a:t>
            </a:r>
            <a:r>
              <a:rPr lang="en-US" sz="3400" i="1" dirty="0">
                <a:solidFill>
                  <a:srgbClr val="7030A0"/>
                </a:solidFill>
                <a:latin typeface="Times New Roman" pitchFamily="18" charset="0"/>
                <a:cs typeface="Times New Roman" pitchFamily="18" charset="0"/>
              </a:rPr>
              <a:t>.</a:t>
            </a:r>
            <a:endParaRPr lang="en-US" sz="3400" dirty="0">
              <a:solidFill>
                <a:srgbClr val="7030A0"/>
              </a:solidFill>
              <a:latin typeface="Times New Roman" pitchFamily="18" charset="0"/>
              <a:cs typeface="Times New Roman" pitchFamily="18" charset="0"/>
            </a:endParaRPr>
          </a:p>
          <a:p>
            <a:pPr algn="just">
              <a:buNone/>
            </a:pPr>
            <a:r>
              <a:rPr lang="en-US" sz="3400" i="1" dirty="0" smtClean="0">
                <a:solidFill>
                  <a:srgbClr val="7030A0"/>
                </a:solidFill>
                <a:latin typeface="Times New Roman" pitchFamily="18" charset="0"/>
                <a:cs typeface="Times New Roman" pitchFamily="18" charset="0"/>
              </a:rPr>
              <a:t>	- </a:t>
            </a:r>
            <a:r>
              <a:rPr lang="en-US" sz="3400" i="1" dirty="0" err="1" smtClean="0">
                <a:solidFill>
                  <a:srgbClr val="7030A0"/>
                </a:solidFill>
                <a:latin typeface="Times New Roman" pitchFamily="18" charset="0"/>
                <a:cs typeface="Times New Roman" pitchFamily="18" charset="0"/>
              </a:rPr>
              <a:t>Mỗi</a:t>
            </a:r>
            <a:r>
              <a:rPr lang="en-US" sz="3400" i="1" dirty="0" smtClean="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đường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đưa</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thuốc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đều</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có</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những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ưu</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nhược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điểm</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riêng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Việc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đưa</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thuốc</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đúng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đường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đúng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cách</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sẽ</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góp</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phần</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quan</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trọng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vào</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hiệu</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quả</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và</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độ</a:t>
            </a:r>
            <a:r>
              <a:rPr lang="en-US" sz="3400" i="1" dirty="0">
                <a:solidFill>
                  <a:srgbClr val="7030A0"/>
                </a:solidFill>
                <a:latin typeface="Times New Roman" pitchFamily="18" charset="0"/>
                <a:cs typeface="Times New Roman" pitchFamily="18" charset="0"/>
              </a:rPr>
              <a:t> an </a:t>
            </a:r>
            <a:r>
              <a:rPr lang="en-US" sz="3400" i="1" dirty="0" err="1">
                <a:solidFill>
                  <a:srgbClr val="7030A0"/>
                </a:solidFill>
                <a:latin typeface="Times New Roman" pitchFamily="18" charset="0"/>
                <a:cs typeface="Times New Roman" pitchFamily="18" charset="0"/>
              </a:rPr>
              <a:t>toàn</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trong</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điều</a:t>
            </a:r>
            <a:r>
              <a:rPr lang="en-US" sz="3400" i="1" dirty="0">
                <a:solidFill>
                  <a:srgbClr val="7030A0"/>
                </a:solidFill>
                <a:latin typeface="Times New Roman" pitchFamily="18" charset="0"/>
                <a:cs typeface="Times New Roman" pitchFamily="18" charset="0"/>
              </a:rPr>
              <a:t> </a:t>
            </a:r>
            <a:r>
              <a:rPr lang="en-US" sz="3400" i="1" dirty="0" err="1">
                <a:solidFill>
                  <a:srgbClr val="7030A0"/>
                </a:solidFill>
                <a:latin typeface="Times New Roman" pitchFamily="18" charset="0"/>
                <a:cs typeface="Times New Roman" pitchFamily="18" charset="0"/>
              </a:rPr>
              <a:t>trị</a:t>
            </a:r>
            <a:r>
              <a:rPr lang="en-US" sz="3400" i="1" dirty="0">
                <a:solidFill>
                  <a:srgbClr val="7030A0"/>
                </a:solidFill>
                <a:latin typeface="Times New Roman" pitchFamily="18" charset="0"/>
                <a:cs typeface="Times New Roman" pitchFamily="18" charset="0"/>
              </a:rPr>
              <a:t>.</a:t>
            </a:r>
            <a:endParaRPr lang="en-US" sz="3400" dirty="0">
              <a:solidFill>
                <a:srgbClr val="7030A0"/>
              </a:solidFill>
              <a:latin typeface="Times New Roman" pitchFamily="18" charset="0"/>
              <a:cs typeface="Times New Roman" pitchFamily="18" charset="0"/>
            </a:endParaRPr>
          </a:p>
          <a:p>
            <a:pPr algn="just">
              <a:buNone/>
            </a:pPr>
            <a:endParaRPr lang="en-US" sz="3600" dirty="0">
              <a:solidFill>
                <a:srgbClr val="C00000"/>
              </a:solidFill>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ctr">
              <a:buNone/>
            </a:pPr>
            <a:r>
              <a:rPr lang="en-US" b="1" dirty="0" smtClean="0">
                <a:solidFill>
                  <a:srgbClr val="FF0000"/>
                </a:solidFill>
                <a:latin typeface="Times New Roman" pitchFamily="18" charset="0"/>
                <a:cs typeface="Times New Roman" pitchFamily="18" charset="0"/>
              </a:rPr>
              <a:t>I</a:t>
            </a:r>
            <a:r>
              <a:rPr lang="en-US" b="1" dirty="0">
                <a:solidFill>
                  <a:srgbClr val="FF0000"/>
                </a:solidFill>
                <a:latin typeface="Times New Roman" pitchFamily="18" charset="0"/>
                <a:cs typeface="Times New Roman" pitchFamily="18" charset="0"/>
              </a:rPr>
              <a:t>. ĐƯA THUỐC QUA ĐƯỜNG TIÊU HÓA</a:t>
            </a:r>
            <a:endParaRPr lang="en-US" dirty="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i="1" dirty="0" err="1" smtClean="0">
                <a:solidFill>
                  <a:srgbClr val="002060"/>
                </a:solidFill>
                <a:latin typeface="Times New Roman" pitchFamily="18" charset="0"/>
                <a:cs typeface="Times New Roman" pitchFamily="18" charset="0"/>
              </a:rPr>
              <a:t>Đường</a:t>
            </a:r>
            <a:r>
              <a:rPr lang="en-US" i="1" dirty="0" smtClean="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tiêu</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hóa</a:t>
            </a:r>
            <a:r>
              <a:rPr lang="en-US" i="1" dirty="0">
                <a:solidFill>
                  <a:srgbClr val="002060"/>
                </a:solidFill>
                <a:latin typeface="Times New Roman" pitchFamily="18" charset="0"/>
                <a:cs typeface="Times New Roman" pitchFamily="18" charset="0"/>
              </a:rPr>
              <a:t> hay </a:t>
            </a:r>
            <a:r>
              <a:rPr lang="en-US" i="1" dirty="0" err="1">
                <a:solidFill>
                  <a:srgbClr val="002060"/>
                </a:solidFill>
                <a:latin typeface="Times New Roman" pitchFamily="18" charset="0"/>
                <a:cs typeface="Times New Roman" pitchFamily="18" charset="0"/>
              </a:rPr>
              <a:t>còn</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gọi</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là</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ống</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tiêu</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hóa</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bao</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gồm</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miệng</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thực</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quản</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dạ</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dày</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ruột</a:t>
            </a:r>
            <a:r>
              <a:rPr lang="en-US" i="1" dirty="0">
                <a:solidFill>
                  <a:srgbClr val="002060"/>
                </a:solidFill>
                <a:latin typeface="Times New Roman" pitchFamily="18" charset="0"/>
                <a:cs typeface="Times New Roman" pitchFamily="18" charset="0"/>
              </a:rPr>
              <a:t> non, </a:t>
            </a:r>
            <a:r>
              <a:rPr lang="en-US" i="1" dirty="0" err="1">
                <a:solidFill>
                  <a:srgbClr val="002060"/>
                </a:solidFill>
                <a:latin typeface="Times New Roman" pitchFamily="18" charset="0"/>
                <a:cs typeface="Times New Roman" pitchFamily="18" charset="0"/>
              </a:rPr>
              <a:t>ruột</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già</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trực</a:t>
            </a:r>
            <a:r>
              <a:rPr lang="en-US" i="1" dirty="0">
                <a:solidFill>
                  <a:srgbClr val="002060"/>
                </a:solidFill>
                <a:latin typeface="Times New Roman" pitchFamily="18" charset="0"/>
                <a:cs typeface="Times New Roman" pitchFamily="18" charset="0"/>
              </a:rPr>
              <a:t> </a:t>
            </a:r>
            <a:r>
              <a:rPr lang="en-US" i="1" dirty="0" err="1">
                <a:solidFill>
                  <a:srgbClr val="002060"/>
                </a:solidFill>
                <a:latin typeface="Times New Roman" pitchFamily="18" charset="0"/>
                <a:cs typeface="Times New Roman" pitchFamily="18" charset="0"/>
              </a:rPr>
              <a:t>tràng</a:t>
            </a:r>
            <a:r>
              <a:rPr lang="en-US" dirty="0">
                <a:latin typeface="Times New Roman" pitchFamily="18" charset="0"/>
                <a:cs typeface="Times New Roman" pitchFamily="18" charset="0"/>
              </a:rPr>
              <a:t>.</a:t>
            </a:r>
          </a:p>
          <a:p>
            <a:pPr>
              <a:buNone/>
            </a:pPr>
            <a:r>
              <a:rPr lang="en-US" b="1" i="1" dirty="0" smtClean="0"/>
              <a:t>	</a:t>
            </a:r>
            <a:r>
              <a:rPr lang="en-US" b="1" i="1" dirty="0" smtClean="0">
                <a:solidFill>
                  <a:srgbClr val="FF0000"/>
                </a:solidFill>
                <a:latin typeface="Times New Roman" pitchFamily="18" charset="0"/>
                <a:cs typeface="Times New Roman" pitchFamily="18" charset="0"/>
              </a:rPr>
              <a:t>1</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Đặt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dưới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lưỡi</a:t>
            </a:r>
            <a:r>
              <a:rPr lang="en-US" b="1" i="1" dirty="0">
                <a:solidFill>
                  <a:srgbClr val="FF0000"/>
                </a:solidFill>
                <a:latin typeface="Times New Roman" pitchFamily="18" charset="0"/>
                <a:cs typeface="Times New Roman" pitchFamily="18" charset="0"/>
              </a:rPr>
              <a:t> </a:t>
            </a:r>
            <a:endParaRPr lang="en-US" dirty="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Vùng</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lưỡi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hệ</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thống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mao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mạch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phú</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thuận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tiện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việc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hấp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đặt</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dưới</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lưỡi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được</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hấp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nhanh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thẳng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vòng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tuần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hoàn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chung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trước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khi</a:t>
            </a:r>
            <a:r>
              <a:rPr lang="en-US" dirty="0">
                <a:solidFill>
                  <a:srgbClr val="002060"/>
                </a:solidFill>
                <a:latin typeface="Times New Roman" pitchFamily="18" charset="0"/>
                <a:cs typeface="Times New Roman" pitchFamily="18" charset="0"/>
              </a:rPr>
              <a:t> qua </a:t>
            </a:r>
            <a:r>
              <a:rPr lang="en-US" dirty="0" err="1">
                <a:solidFill>
                  <a:srgbClr val="002060"/>
                </a:solidFill>
                <a:latin typeface="Times New Roman" pitchFamily="18" charset="0"/>
                <a:cs typeface="Times New Roman" pitchFamily="18" charset="0"/>
              </a:rPr>
              <a:t>gan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tránh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sự</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hủy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của</a:t>
            </a:r>
            <a:r>
              <a:rPr lang="en-US" dirty="0">
                <a:solidFill>
                  <a:srgbClr val="002060"/>
                </a:solidFill>
                <a:latin typeface="Times New Roman" pitchFamily="18" charset="0"/>
                <a:cs typeface="Times New Roman" pitchFamily="18" charset="0"/>
              </a:rPr>
              <a:t> men </a:t>
            </a:r>
            <a:r>
              <a:rPr lang="en-US" dirty="0" err="1">
                <a:solidFill>
                  <a:srgbClr val="002060"/>
                </a:solidFill>
                <a:latin typeface="Times New Roman" pitchFamily="18" charset="0"/>
                <a:cs typeface="Times New Roman" pitchFamily="18" charset="0"/>
              </a:rPr>
              <a:t>chuyển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hóa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ở </a:t>
            </a:r>
            <a:r>
              <a:rPr lang="en-US" dirty="0" err="1" smtClean="0">
                <a:solidFill>
                  <a:srgbClr val="002060"/>
                </a:solidFill>
                <a:latin typeface="Times New Roman" pitchFamily="18" charset="0"/>
                <a:cs typeface="Times New Roman" pitchFamily="18" charset="0"/>
              </a:rPr>
              <a:t>gan</a:t>
            </a:r>
            <a:r>
              <a:rPr lang="en-US" dirty="0" smtClean="0">
                <a:solidFill>
                  <a:srgbClr val="002060"/>
                </a:solidFill>
                <a:latin typeface="Times New Roman" pitchFamily="18" charset="0"/>
                <a:cs typeface="Times New Roman" pitchFamily="18" charset="0"/>
              </a:rPr>
              <a:t>). </a:t>
            </a:r>
            <a:endParaRPr lang="en-US" dirty="0">
              <a:solidFill>
                <a:srgbClr val="002060"/>
              </a:solidFill>
              <a:latin typeface="Times New Roman" pitchFamily="18" charset="0"/>
              <a:cs typeface="Times New Roman" pitchFamily="18" charset="0"/>
            </a:endParaRP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Yêu</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cầu</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về</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đặt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dưới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lưỡi</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a:t>
            </a:r>
            <a:r>
              <a:rPr lang="en-US" dirty="0" err="1" smtClean="0">
                <a:solidFill>
                  <a:srgbClr val="002060"/>
                </a:solidFill>
                <a:latin typeface="Times New Roman" pitchFamily="18" charset="0"/>
                <a:cs typeface="Times New Roman" pitchFamily="18" charset="0"/>
              </a:rPr>
              <a:t>hải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rã</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nhanh</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từ</a:t>
            </a:r>
            <a:r>
              <a:rPr lang="en-US" dirty="0" smtClean="0">
                <a:solidFill>
                  <a:srgbClr val="002060"/>
                </a:solidFill>
                <a:latin typeface="Times New Roman" pitchFamily="18" charset="0"/>
                <a:cs typeface="Times New Roman" pitchFamily="18" charset="0"/>
              </a:rPr>
              <a:t> 1-2 </a:t>
            </a:r>
            <a:r>
              <a:rPr lang="en-US" dirty="0" err="1">
                <a:solidFill>
                  <a:srgbClr val="002060"/>
                </a:solidFill>
                <a:latin typeface="Times New Roman" pitchFamily="18" charset="0"/>
                <a:cs typeface="Times New Roman" pitchFamily="18" charset="0"/>
              </a:rPr>
              <a:t>phút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không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mùi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chịu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không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gây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kích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ứng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miệng</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lưỡi</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dùng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liều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nhỏ</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áp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nhóm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mạch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glyceryl</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trinitrat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adalat</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a:t>
            </a:r>
            <a:r>
              <a:rPr lang="en-US" dirty="0">
                <a:solidFill>
                  <a:srgbClr val="002060"/>
                </a:solidFill>
                <a:latin typeface="Times New Roman" pitchFamily="18" charset="0"/>
                <a:cs typeface="Times New Roman" pitchFamily="18" charset="0"/>
              </a:rPr>
              <a:t> hormone </a:t>
            </a:r>
            <a:r>
              <a:rPr lang="en-US" dirty="0" err="1">
                <a:solidFill>
                  <a:srgbClr val="002060"/>
                </a:solidFill>
                <a:latin typeface="Times New Roman" pitchFamily="18" charset="0"/>
                <a:cs typeface="Times New Roman" pitchFamily="18" charset="0"/>
              </a:rPr>
              <a:t>sinh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dục</a:t>
            </a:r>
            <a:r>
              <a:rPr lang="en-US" dirty="0">
                <a:solidFill>
                  <a:srgbClr val="002060"/>
                </a:solidFill>
                <a:latin typeface="Times New Roman" pitchFamily="18" charset="0"/>
                <a:cs typeface="Times New Roman" pitchFamily="18" charset="0"/>
              </a:rPr>
              <a:t> (estrogen, progesterone) </a:t>
            </a:r>
            <a:r>
              <a:rPr lang="en-US" dirty="0" err="1" smtClean="0">
                <a:solidFill>
                  <a:srgbClr val="002060"/>
                </a:solidFill>
                <a:latin typeface="Times New Roman" pitchFamily="18" charset="0"/>
                <a:cs typeface="Times New Roman" pitchFamily="18" charset="0"/>
              </a:rPr>
              <a:t>và</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như</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alphachymotrypsin</a:t>
            </a:r>
            <a:endParaRPr lang="en-US" dirty="0">
              <a:solidFill>
                <a:srgbClr val="002060"/>
              </a:solidFill>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b="1" i="1" u="sng" dirty="0" err="1">
                <a:solidFill>
                  <a:srgbClr val="FF0000"/>
                </a:solidFill>
                <a:latin typeface="Times New Roman" pitchFamily="18" charset="0"/>
                <a:cs typeface="Times New Roman" pitchFamily="18" charset="0"/>
              </a:rPr>
              <a:t>Nhược</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điểm</a:t>
            </a:r>
            <a:r>
              <a:rPr lang="en-US" b="1" i="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đặt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gây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phản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xạ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tiết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nước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bọt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kèm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theo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phản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xạ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nuốt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lượng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đi</a:t>
            </a:r>
            <a:r>
              <a:rPr lang="en-US" dirty="0">
                <a:solidFill>
                  <a:srgbClr val="002060"/>
                </a:solidFill>
                <a:latin typeface="Times New Roman" pitchFamily="18" charset="0"/>
                <a:cs typeface="Times New Roman" pitchFamily="18" charset="0"/>
              </a:rPr>
              <a:t> do </a:t>
            </a:r>
            <a:r>
              <a:rPr lang="en-US" dirty="0" err="1">
                <a:solidFill>
                  <a:srgbClr val="002060"/>
                </a:solidFill>
                <a:latin typeface="Times New Roman" pitchFamily="18" charset="0"/>
                <a:cs typeface="Times New Roman" pitchFamily="18" charset="0"/>
              </a:rPr>
              <a:t>trôi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xuống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dày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ruột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vì</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vậy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dùng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viên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ngậm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phải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hạn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chế</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phản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xạ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nuốt</a:t>
            </a:r>
            <a:r>
              <a:rPr lang="en-US" dirty="0">
                <a:solidFill>
                  <a:srgbClr val="002060"/>
                </a:solidFill>
                <a:latin typeface="Times New Roman" pitchFamily="18" charset="0"/>
                <a:cs typeface="Times New Roman" pitchFamily="18" charset="0"/>
              </a:rPr>
              <a:t>.</a:t>
            </a:r>
          </a:p>
          <a:p>
            <a:pPr algn="just">
              <a:buNone/>
            </a:pPr>
            <a:r>
              <a:rPr lang="en-US" b="1" i="1" u="sng" dirty="0" err="1">
                <a:solidFill>
                  <a:srgbClr val="FF0000"/>
                </a:solidFill>
                <a:latin typeface="Times New Roman" pitchFamily="18" charset="0"/>
                <a:cs typeface="Times New Roman" pitchFamily="18" charset="0"/>
              </a:rPr>
              <a:t>Cách</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dùng</a:t>
            </a:r>
            <a:endParaRPr lang="en-US" dirty="0">
              <a:solidFill>
                <a:srgbClr val="FF0000"/>
              </a:solidFill>
              <a:latin typeface="Times New Roman" pitchFamily="18" charset="0"/>
              <a:cs typeface="Times New Roman" pitchFamily="18" charset="0"/>
            </a:endParaRPr>
          </a:p>
          <a:p>
            <a:pPr algn="just">
              <a:buNone/>
            </a:pPr>
            <a:r>
              <a:rPr lang="en-US" dirty="0" smtClean="0">
                <a:solidFill>
                  <a:srgbClr val="002060"/>
                </a:solidFill>
                <a:latin typeface="Times New Roman" pitchFamily="18" charset="0"/>
                <a:cs typeface="Times New Roman" pitchFamily="18" charset="0"/>
              </a:rPr>
              <a:t>	Co </a:t>
            </a:r>
            <a:r>
              <a:rPr lang="en-US" dirty="0" err="1">
                <a:solidFill>
                  <a:srgbClr val="002060"/>
                </a:solidFill>
                <a:latin typeface="Times New Roman" pitchFamily="18" charset="0"/>
                <a:cs typeface="Times New Roman" pitchFamily="18" charset="0"/>
              </a:rPr>
              <a:t>lưỡi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vòm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miệng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Đặt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rồi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lưỡi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xuống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Nếu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viên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to, </a:t>
            </a:r>
            <a:r>
              <a:rPr lang="en-US" dirty="0" err="1">
                <a:solidFill>
                  <a:srgbClr val="002060"/>
                </a:solidFill>
                <a:latin typeface="Times New Roman" pitchFamily="18" charset="0"/>
                <a:cs typeface="Times New Roman" pitchFamily="18" charset="0"/>
              </a:rPr>
              <a:t>khô</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rã</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thì</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thấm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nước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rồi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cứ</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viên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tự</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rã</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ra</a:t>
            </a:r>
            <a:r>
              <a:rPr lang="en-US" dirty="0">
                <a:solidFill>
                  <a:srgbClr val="002060"/>
                </a:solidFill>
                <a:latin typeface="Times New Roman" pitchFamily="18" charset="0"/>
                <a:cs typeface="Times New Roman" pitchFamily="18" charset="0"/>
              </a:rPr>
              <a:t> </a:t>
            </a:r>
            <a:r>
              <a:rPr lang="en-US" dirty="0" err="1">
                <a:latin typeface="Times New Roman" pitchFamily="18" charset="0"/>
                <a:cs typeface="Times New Roman" pitchFamily="18" charset="0"/>
              </a:rPr>
              <a:t>dưới</a:t>
            </a:r>
            <a:r>
              <a:rPr lang="en-US" dirty="0">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lưỡi</a:t>
            </a:r>
            <a:r>
              <a:rPr lang="en-US" dirty="0">
                <a:latin typeface="Times New Roman" pitchFamily="18" charset="0"/>
                <a:cs typeface="Times New Roman" pitchFamily="18" charset="0"/>
              </a:rPr>
              <a:t>.</a:t>
            </a:r>
          </a:p>
          <a:p>
            <a:endParaRPr lang="en-US" dirty="0"/>
          </a:p>
          <a:p>
            <a:pPr>
              <a:buNone/>
            </a:pPr>
            <a:endParaRPr lang="en-US" dirty="0"/>
          </a:p>
          <a:p>
            <a:endParaRPr lang="en-US" dirty="0"/>
          </a:p>
          <a:p>
            <a:pPr>
              <a:buNone/>
            </a:pPr>
            <a:endParaRPr lang="en-US" dirty="0"/>
          </a:p>
        </p:txBody>
      </p:sp>
      <p:pic>
        <p:nvPicPr>
          <p:cNvPr id="4" name="Picture 3" descr="Káº¿t quáº£ hÃ¬nh áº£nh cho nhÃ³m cÃ¡c thuá»c Äáº·t dÆ°á»i lÆ°á»¡i"/>
          <p:cNvPicPr/>
          <p:nvPr/>
        </p:nvPicPr>
        <p:blipFill>
          <a:blip r:embed="rId2"/>
          <a:srcRect/>
          <a:stretch>
            <a:fillRect/>
          </a:stretch>
        </p:blipFill>
        <p:spPr bwMode="auto">
          <a:xfrm>
            <a:off x="2819400" y="4191000"/>
            <a:ext cx="3829050" cy="2533650"/>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lgn="just">
              <a:buNone/>
            </a:pPr>
            <a:r>
              <a:rPr lang="en-US" b="1" i="1" dirty="0">
                <a:solidFill>
                  <a:srgbClr val="FF0000"/>
                </a:solidFill>
                <a:latin typeface="Times New Roman" pitchFamily="18" charset="0"/>
                <a:cs typeface="Times New Roman" pitchFamily="18" charset="0"/>
              </a:rPr>
              <a:t>2. </a:t>
            </a:r>
            <a:r>
              <a:rPr lang="en-US" b="1" i="1" dirty="0" err="1">
                <a:solidFill>
                  <a:srgbClr val="FF0000"/>
                </a:solidFill>
                <a:latin typeface="Times New Roman" pitchFamily="18" charset="0"/>
                <a:cs typeface="Times New Roman" pitchFamily="18" charset="0"/>
              </a:rPr>
              <a:t>Đặt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trực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tràng</a:t>
            </a:r>
            <a:endParaRPr lang="en-US" dirty="0">
              <a:solidFill>
                <a:srgbClr val="FF0000"/>
              </a:solidFill>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Trực</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tràng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còn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gọi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ruột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thẳng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đoạn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cuối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cùng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của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ống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hóa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thông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ngoài</a:t>
            </a:r>
            <a:r>
              <a:rPr lang="en-US" dirty="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đặt</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trực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tràng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ở </a:t>
            </a:r>
            <a:r>
              <a:rPr lang="en-US" dirty="0" err="1">
                <a:solidFill>
                  <a:srgbClr val="002060"/>
                </a:solidFill>
                <a:latin typeface="Times New Roman" pitchFamily="18" charset="0"/>
                <a:cs typeface="Times New Roman" pitchFamily="18" charset="0"/>
              </a:rPr>
              <a:t>dạng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viên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đạn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của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thân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nhiệt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đạn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giải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phóng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nhanh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sau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hòa</a:t>
            </a:r>
            <a:r>
              <a:rPr lang="en-US" dirty="0">
                <a:solidFill>
                  <a:srgbClr val="002060"/>
                </a:solidFill>
                <a:latin typeface="Times New Roman" pitchFamily="18" charset="0"/>
                <a:cs typeface="Times New Roman" pitchFamily="18" charset="0"/>
              </a:rPr>
              <a:t> tan </a:t>
            </a:r>
            <a:r>
              <a:rPr lang="en-US" dirty="0" err="1">
                <a:solidFill>
                  <a:srgbClr val="002060"/>
                </a:solidFill>
                <a:latin typeface="Times New Roman" pitchFamily="18" charset="0"/>
                <a:cs typeface="Times New Roman" pitchFamily="18" charset="0"/>
              </a:rPr>
              <a:t>được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hấp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tĩnh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mạch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trực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tràng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về</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tĩnh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mạch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chủ</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lớn</a:t>
            </a:r>
            <a:r>
              <a:rPr lang="en-US" dirty="0">
                <a:solidFill>
                  <a:srgbClr val="002060"/>
                </a:solidFill>
                <a:latin typeface="Times New Roman" pitchFamily="18" charset="0"/>
                <a:cs typeface="Times New Roman" pitchFamily="18" charset="0"/>
              </a:rPr>
              <a:t> (50-70%)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không</a:t>
            </a:r>
            <a:r>
              <a:rPr lang="en-US" dirty="0">
                <a:solidFill>
                  <a:srgbClr val="002060"/>
                </a:solidFill>
                <a:latin typeface="Times New Roman" pitchFamily="18" charset="0"/>
                <a:cs typeface="Times New Roman" pitchFamily="18" charset="0"/>
              </a:rPr>
              <a:t> qua </a:t>
            </a:r>
            <a:r>
              <a:rPr lang="en-US" dirty="0" err="1">
                <a:solidFill>
                  <a:srgbClr val="002060"/>
                </a:solidFill>
                <a:latin typeface="Times New Roman" pitchFamily="18" charset="0"/>
                <a:cs typeface="Times New Roman" pitchFamily="18" charset="0"/>
              </a:rPr>
              <a:t>tĩnh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mạch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cửa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gan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sau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hấp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tránh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sự</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phân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hủy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tại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gan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ngoài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tránh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động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của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dịch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hệ</a:t>
            </a:r>
            <a:r>
              <a:rPr lang="en-US" dirty="0">
                <a:solidFill>
                  <a:srgbClr val="002060"/>
                </a:solidFill>
                <a:latin typeface="Times New Roman" pitchFamily="18" charset="0"/>
                <a:cs typeface="Times New Roman" pitchFamily="18" charset="0"/>
              </a:rPr>
              <a:t> men </a:t>
            </a:r>
            <a:r>
              <a:rPr lang="en-US" dirty="0" err="1">
                <a:solidFill>
                  <a:srgbClr val="002060"/>
                </a:solidFill>
                <a:latin typeface="Times New Roman" pitchFamily="18" charset="0"/>
                <a:cs typeface="Times New Roman" pitchFamily="18" charset="0"/>
              </a:rPr>
              <a:t>của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hóa</a:t>
            </a:r>
            <a:r>
              <a:rPr lang="en-US" dirty="0">
                <a:solidFill>
                  <a:srgbClr val="002060"/>
                </a:solidFill>
                <a:latin typeface="Times New Roman" pitchFamily="18" charset="0"/>
                <a:cs typeface="Times New Roman" pitchFamily="18" charset="0"/>
              </a:rPr>
              <a:t> so </a:t>
            </a:r>
            <a:r>
              <a:rPr lang="en-US" dirty="0" err="1">
                <a:solidFill>
                  <a:srgbClr val="002060"/>
                </a:solidFill>
                <a:latin typeface="Times New Roman" pitchFamily="18" charset="0"/>
                <a:cs typeface="Times New Roman" pitchFamily="18" charset="0"/>
              </a:rPr>
              <a:t>với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dùng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uống</a:t>
            </a:r>
            <a:r>
              <a:rPr lang="en-US" dirty="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đạn</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thích</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hợp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cho</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trường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hợp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sốt</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cao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trẻ</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nhỏ</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hoặc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không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uống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tắc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ruột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nôn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nhiều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hôn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mê</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thuận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tiện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với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những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mùi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chịu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dễ</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gây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buồn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nôn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những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kích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ứng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tiêu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hóa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mạnh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cloral</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hydrat</a:t>
            </a:r>
            <a:r>
              <a:rPr lang="en-US" dirty="0">
                <a:solidFill>
                  <a:srgbClr val="002060"/>
                </a:solidFill>
                <a:latin typeface="Times New Roman" pitchFamily="18" charset="0"/>
                <a:cs typeface="Times New Roman" pitchFamily="18" charset="0"/>
              </a:rPr>
              <a:t>)</a:t>
            </a:r>
          </a:p>
          <a:p>
            <a:pPr>
              <a:buNone/>
            </a:pPr>
            <a:endParaRPr lang="en-US"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buNone/>
            </a:pPr>
            <a:r>
              <a:rPr lang="en-US" b="1" i="1" u="sng" dirty="0" err="1">
                <a:solidFill>
                  <a:srgbClr val="FF0000"/>
                </a:solidFill>
                <a:latin typeface="Times New Roman" pitchFamily="18" charset="0"/>
                <a:cs typeface="Times New Roman" pitchFamily="18" charset="0"/>
              </a:rPr>
              <a:t>Nhược</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điểm</a:t>
            </a:r>
            <a:r>
              <a:rPr lang="en-US" dirty="0">
                <a:solidFill>
                  <a:srgbClr val="FF000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của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đạn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sinh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khả</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vì</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quá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trình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hấp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phụ</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nhiều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yếu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tố</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như</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bản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của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dược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kỹ</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thuật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chế</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sinh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lý</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trực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tràng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thời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gian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bệnh</a:t>
            </a:r>
            <a:r>
              <a:rPr lang="en-US" dirty="0">
                <a:solidFill>
                  <a:srgbClr val="002060"/>
                </a:solidFill>
                <a:latin typeface="Times New Roman" pitchFamily="18" charset="0"/>
                <a:cs typeface="Times New Roman" pitchFamily="18" charset="0"/>
              </a:rPr>
              <a:t>.</a:t>
            </a:r>
          </a:p>
          <a:p>
            <a:pPr algn="just">
              <a:buNone/>
            </a:pP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Dạng</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bào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chế</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viên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đạn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dễ</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chảy</a:t>
            </a:r>
            <a:r>
              <a:rPr lang="en-US" dirty="0">
                <a:solidFill>
                  <a:srgbClr val="002060"/>
                </a:solidFill>
                <a:latin typeface="Times New Roman" pitchFamily="18" charset="0"/>
                <a:cs typeface="Times New Roman" pitchFamily="18" charset="0"/>
              </a:rPr>
              <a:t> ở </a:t>
            </a:r>
            <a:r>
              <a:rPr lang="en-US" dirty="0" err="1">
                <a:solidFill>
                  <a:srgbClr val="002060"/>
                </a:solidFill>
                <a:latin typeface="Times New Roman" pitchFamily="18" charset="0"/>
                <a:cs typeface="Times New Roman" pitchFamily="18" charset="0"/>
              </a:rPr>
              <a:t>nhiệt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độ</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cao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bảo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quản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đặc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biệt</a:t>
            </a:r>
            <a:r>
              <a:rPr lang="en-US" dirty="0">
                <a:solidFill>
                  <a:srgbClr val="002060"/>
                </a:solidFill>
                <a:latin typeface="Times New Roman" pitchFamily="18" charset="0"/>
                <a:cs typeface="Times New Roman" pitchFamily="18" charset="0"/>
              </a:rPr>
              <a:t> ở </a:t>
            </a:r>
            <a:r>
              <a:rPr lang="en-US" dirty="0" err="1">
                <a:solidFill>
                  <a:srgbClr val="002060"/>
                </a:solidFill>
                <a:latin typeface="Times New Roman" pitchFamily="18" charset="0"/>
                <a:cs typeface="Times New Roman" pitchFamily="18" charset="0"/>
              </a:rPr>
              <a:t>khí</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hậu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nóng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như</a:t>
            </a:r>
            <a:r>
              <a:rPr lang="en-US" dirty="0">
                <a:solidFill>
                  <a:srgbClr val="002060"/>
                </a:solidFill>
                <a:latin typeface="Times New Roman" pitchFamily="18" charset="0"/>
                <a:cs typeface="Times New Roman" pitchFamily="18" charset="0"/>
              </a:rPr>
              <a:t> ở </a:t>
            </a:r>
            <a:r>
              <a:rPr lang="en-US" dirty="0" err="1">
                <a:solidFill>
                  <a:srgbClr val="002060"/>
                </a:solidFill>
                <a:latin typeface="Times New Roman" pitchFamily="18" charset="0"/>
                <a:cs typeface="Times New Roman" pitchFamily="18" charset="0"/>
              </a:rPr>
              <a:t>nước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điều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kiện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không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tủ</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lạnh</a:t>
            </a:r>
            <a:r>
              <a:rPr lang="en-US" dirty="0">
                <a:solidFill>
                  <a:srgbClr val="002060"/>
                </a:solidFill>
                <a:latin typeface="Times New Roman" pitchFamily="18" charset="0"/>
                <a:cs typeface="Times New Roman" pitchFamily="18" charset="0"/>
              </a:rPr>
              <a:t>. </a:t>
            </a:r>
            <a:endParaRPr lang="en-US" dirty="0" smtClean="0">
              <a:solidFill>
                <a:srgbClr val="002060"/>
              </a:solidFill>
              <a:latin typeface="Times New Roman" pitchFamily="18" charset="0"/>
              <a:cs typeface="Times New Roman" pitchFamily="18" charset="0"/>
            </a:endParaRPr>
          </a:p>
          <a:p>
            <a:pPr>
              <a:buNone/>
            </a:pPr>
            <a:r>
              <a:rPr lang="en-US" b="1" i="1" u="sng" dirty="0" err="1">
                <a:solidFill>
                  <a:srgbClr val="FF0000"/>
                </a:solidFill>
                <a:latin typeface="Times New Roman" pitchFamily="18" charset="0"/>
                <a:cs typeface="Times New Roman" pitchFamily="18" charset="0"/>
              </a:rPr>
              <a:t>Một</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số</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thuốc</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thường</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đặt</a:t>
            </a:r>
            <a:endParaRPr lang="en-US" dirty="0">
              <a:solidFill>
                <a:srgbClr val="FF0000"/>
              </a:solidFill>
              <a:latin typeface="Times New Roman" pitchFamily="18" charset="0"/>
              <a:cs typeface="Times New Roman" pitchFamily="18" charset="0"/>
            </a:endParaRPr>
          </a:p>
          <a:p>
            <a:pPr algn="just">
              <a:buNone/>
            </a:pP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sốt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paracetamol</a:t>
            </a:r>
            <a:r>
              <a:rPr lang="en-US" dirty="0">
                <a:solidFill>
                  <a:srgbClr val="002060"/>
                </a:solidFill>
                <a:latin typeface="Times New Roman" pitchFamily="18" charset="0"/>
                <a:cs typeface="Times New Roman" pitchFamily="18" charset="0"/>
              </a:rPr>
              <a:t>. </a:t>
            </a:r>
          </a:p>
          <a:p>
            <a:pPr algn="just">
              <a:buNone/>
            </a:pPr>
            <a:r>
              <a:rPr lang="en-US" dirty="0" smtClean="0">
                <a:solidFill>
                  <a:srgbClr val="002060"/>
                </a:solidFill>
                <a:latin typeface="Times New Roman" pitchFamily="18" charset="0"/>
                <a:cs typeface="Times New Roman" pitchFamily="18" charset="0"/>
              </a:rPr>
              <a:t>-</a:t>
            </a:r>
            <a:r>
              <a:rPr lang="en-US" dirty="0" err="1" smtClean="0">
                <a:solidFill>
                  <a:srgbClr val="002060"/>
                </a:solidFill>
                <a:latin typeface="Times New Roman" pitchFamily="18" charset="0"/>
                <a:cs typeface="Times New Roman" pitchFamily="18" charset="0"/>
              </a:rPr>
              <a:t>Thuốc</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viêm</a:t>
            </a:r>
            <a:r>
              <a:rPr lang="en-US" dirty="0">
                <a:solidFill>
                  <a:srgbClr val="002060"/>
                </a:solidFill>
                <a:latin typeface="Times New Roman" pitchFamily="18" charset="0"/>
                <a:cs typeface="Times New Roman" pitchFamily="18" charset="0"/>
              </a:rPr>
              <a:t> non-steroid: </a:t>
            </a:r>
            <a:r>
              <a:rPr lang="en-US" dirty="0" err="1">
                <a:solidFill>
                  <a:srgbClr val="002060"/>
                </a:solidFill>
                <a:latin typeface="Times New Roman" pitchFamily="18" charset="0"/>
                <a:cs typeface="Times New Roman" pitchFamily="18" charset="0"/>
              </a:rPr>
              <a:t>diclophenac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ketoprofene</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điều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bệnh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lý</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thấp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khớp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này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thích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hợp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người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loét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dày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tràng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không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thể</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uống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viêm</a:t>
            </a:r>
            <a:r>
              <a:rPr lang="en-US" dirty="0">
                <a:solidFill>
                  <a:srgbClr val="002060"/>
                </a:solidFill>
                <a:latin typeface="Times New Roman" pitchFamily="18" charset="0"/>
                <a:cs typeface="Times New Roman" pitchFamily="18" charset="0"/>
              </a:rPr>
              <a:t> non-steroid.</a:t>
            </a:r>
          </a:p>
          <a:p>
            <a:pPr algn="just">
              <a:buNone/>
            </a:pPr>
            <a:endParaRPr lang="en-US" dirty="0">
              <a:solidFill>
                <a:srgbClr val="002060"/>
              </a:solidFill>
              <a:latin typeface="Times New Roman" pitchFamily="18" charset="0"/>
              <a:cs typeface="Times New Roman" pitchFamily="18" charset="0"/>
            </a:endParaRPr>
          </a:p>
          <a:p>
            <a:pPr algn="just">
              <a:buNone/>
            </a:pPr>
            <a:endParaRPr lang="en-US" dirty="0">
              <a:solidFill>
                <a:srgbClr val="002060"/>
              </a:solidFill>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b="1" i="1" u="sng" dirty="0" err="1" smtClean="0">
                <a:solidFill>
                  <a:srgbClr val="FF0000"/>
                </a:solidFill>
                <a:latin typeface="Times New Roman" pitchFamily="18" charset="0"/>
                <a:cs typeface="Times New Roman" pitchFamily="18" charset="0"/>
              </a:rPr>
              <a:t>Một</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số</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thuốc</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thường</a:t>
            </a:r>
            <a:r>
              <a:rPr lang="en-US" b="1" i="1" u="sng" dirty="0" smtClean="0">
                <a:solidFill>
                  <a:srgbClr val="FF0000"/>
                </a:solidFill>
                <a:latin typeface="Times New Roman" pitchFamily="18" charset="0"/>
                <a:cs typeface="Times New Roman" pitchFamily="18" charset="0"/>
              </a:rPr>
              <a:t> </a:t>
            </a:r>
            <a:r>
              <a:rPr lang="en-US" b="1" i="1" u="sng" dirty="0" err="1" smtClean="0">
                <a:solidFill>
                  <a:srgbClr val="FF0000"/>
                </a:solidFill>
                <a:latin typeface="Times New Roman" pitchFamily="18" charset="0"/>
                <a:cs typeface="Times New Roman" pitchFamily="18" charset="0"/>
              </a:rPr>
              <a:t>đặt</a:t>
            </a:r>
            <a:endParaRPr lang="en-US" dirty="0" smtClean="0">
              <a:solidFill>
                <a:srgbClr val="002060"/>
              </a:solidFill>
              <a:latin typeface="Times New Roman" pitchFamily="18" charset="0"/>
              <a:cs typeface="Times New Roman" pitchFamily="18" charset="0"/>
            </a:endParaRPr>
          </a:p>
          <a:p>
            <a:pPr algn="just">
              <a:buNone/>
            </a:pP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táo</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bón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thành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chứa</a:t>
            </a:r>
            <a:r>
              <a:rPr lang="en-US" dirty="0">
                <a:solidFill>
                  <a:srgbClr val="002060"/>
                </a:solidFill>
                <a:latin typeface="Times New Roman" pitchFamily="18" charset="0"/>
                <a:cs typeface="Times New Roman" pitchFamily="18" charset="0"/>
              </a:rPr>
              <a:t> glycerin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làm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mềm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phân</a:t>
            </a:r>
            <a:r>
              <a:rPr lang="en-US" dirty="0">
                <a:solidFill>
                  <a:srgbClr val="002060"/>
                </a:solidFill>
                <a:latin typeface="Times New Roman" pitchFamily="18" charset="0"/>
                <a:cs typeface="Times New Roman" pitchFamily="18" charset="0"/>
              </a:rPr>
              <a:t>) hay </a:t>
            </a:r>
            <a:r>
              <a:rPr lang="en-US" dirty="0" err="1">
                <a:solidFill>
                  <a:srgbClr val="002060"/>
                </a:solidFill>
                <a:latin typeface="Times New Roman" pitchFamily="18" charset="0"/>
                <a:cs typeface="Times New Roman" pitchFamily="18" charset="0"/>
              </a:rPr>
              <a:t>bisacodyl</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giúp</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kích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thích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động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ruột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đặt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này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chỉ</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nên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sử</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thời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gian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ngắn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nếu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không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sẽ</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gây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hại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đến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nhu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động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ruột</a:t>
            </a:r>
            <a:r>
              <a:rPr lang="en-US" dirty="0">
                <a:solidFill>
                  <a:srgbClr val="002060"/>
                </a:solidFill>
                <a:latin typeface="Times New Roman" pitchFamily="18" charset="0"/>
                <a:cs typeface="Times New Roman" pitchFamily="18" charset="0"/>
              </a:rPr>
              <a:t>.</a:t>
            </a:r>
          </a:p>
          <a:p>
            <a:pPr algn="just">
              <a:buNone/>
            </a:pP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trị</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bệnh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trĩ</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trong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thành</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phần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thường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chứa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kháng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viêm</a:t>
            </a:r>
            <a:r>
              <a:rPr lang="en-US" dirty="0">
                <a:solidFill>
                  <a:srgbClr val="002060"/>
                </a:solidFill>
                <a:latin typeface="Times New Roman" pitchFamily="18" charset="0"/>
                <a:cs typeface="Times New Roman" pitchFamily="18" charset="0"/>
              </a:rPr>
              <a:t> corticosteroid (hydrocortisone) </a:t>
            </a:r>
            <a:r>
              <a:rPr lang="en-US" dirty="0" err="1">
                <a:solidFill>
                  <a:srgbClr val="002060"/>
                </a:solidFill>
                <a:latin typeface="Times New Roman" pitchFamily="18" charset="0"/>
                <a:cs typeface="Times New Roman" pitchFamily="18" charset="0"/>
              </a:rPr>
              <a:t>và</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chất</a:t>
            </a:r>
            <a:r>
              <a:rPr lang="en-US" dirty="0">
                <a:solidFill>
                  <a:srgbClr val="002060"/>
                </a:solidFill>
                <a:latin typeface="Times New Roman" pitchFamily="18" charset="0"/>
                <a:cs typeface="Times New Roman" pitchFamily="18" charset="0"/>
              </a:rPr>
              <a:t> co </a:t>
            </a:r>
            <a:r>
              <a:rPr lang="en-US" dirty="0" err="1">
                <a:solidFill>
                  <a:srgbClr val="002060"/>
                </a:solidFill>
                <a:latin typeface="Times New Roman" pitchFamily="18" charset="0"/>
                <a:cs typeface="Times New Roman" pitchFamily="18" charset="0"/>
              </a:rPr>
              <a:t>mạch</a:t>
            </a:r>
            <a:r>
              <a:rPr lang="en-US" dirty="0">
                <a:solidFill>
                  <a:srgbClr val="002060"/>
                </a:solidFill>
                <a:latin typeface="Times New Roman" pitchFamily="18" charset="0"/>
                <a:cs typeface="Times New Roman" pitchFamily="18" charset="0"/>
              </a:rPr>
              <a:t>.</a:t>
            </a:r>
          </a:p>
          <a:p>
            <a:pPr algn="just">
              <a:buNone/>
            </a:pP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chống</a:t>
            </a:r>
            <a:r>
              <a:rPr lang="en-US" dirty="0">
                <a:solidFill>
                  <a:srgbClr val="002060"/>
                </a:solidFill>
                <a:latin typeface="Times New Roman" pitchFamily="18" charset="0"/>
                <a:cs typeface="Times New Roman" pitchFamily="18" charset="0"/>
              </a:rPr>
              <a:t> co </a:t>
            </a:r>
            <a:r>
              <a:rPr lang="en-US" dirty="0" err="1">
                <a:solidFill>
                  <a:srgbClr val="002060"/>
                </a:solidFill>
                <a:latin typeface="Times New Roman" pitchFamily="18" charset="0"/>
                <a:cs typeface="Times New Roman" pitchFamily="18" charset="0"/>
              </a:rPr>
              <a:t>giật</a:t>
            </a:r>
            <a:r>
              <a:rPr lang="en-US" dirty="0">
                <a:solidFill>
                  <a:srgbClr val="002060"/>
                </a:solidFill>
                <a:latin typeface="Times New Roman" pitchFamily="18" charset="0"/>
                <a:cs typeface="Times New Roman" pitchFamily="18" charset="0"/>
              </a:rPr>
              <a:t>, an </a:t>
            </a:r>
            <a:r>
              <a:rPr lang="en-US" dirty="0" err="1">
                <a:solidFill>
                  <a:srgbClr val="002060"/>
                </a:solidFill>
                <a:latin typeface="Times New Roman" pitchFamily="18" charset="0"/>
                <a:cs typeface="Times New Roman" pitchFamily="18" charset="0"/>
              </a:rPr>
              <a:t>thần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cloralhydrat</a:t>
            </a:r>
            <a:r>
              <a:rPr lang="en-US" dirty="0">
                <a:solidFill>
                  <a:srgbClr val="002060"/>
                </a:solidFill>
                <a:latin typeface="Times New Roman" pitchFamily="18" charset="0"/>
                <a:cs typeface="Times New Roman" pitchFamily="18" charset="0"/>
              </a:rPr>
              <a:t>, diazepam..</a:t>
            </a:r>
          </a:p>
          <a:p>
            <a:pPr algn="just">
              <a:buNone/>
            </a:pP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Ngoài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ra</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còn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có</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thuốc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đặt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hậu</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môn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trị</a:t>
            </a:r>
            <a:r>
              <a:rPr lang="en-US" dirty="0">
                <a:solidFill>
                  <a:srgbClr val="002060"/>
                </a:solidFill>
                <a:latin typeface="Times New Roman" pitchFamily="18" charset="0"/>
                <a:cs typeface="Times New Roman" pitchFamily="18" charset="0"/>
              </a:rPr>
              <a:t> ho, </a:t>
            </a:r>
            <a:r>
              <a:rPr lang="en-US" dirty="0" err="1">
                <a:solidFill>
                  <a:srgbClr val="002060"/>
                </a:solidFill>
                <a:latin typeface="Times New Roman" pitchFamily="18" charset="0"/>
                <a:cs typeface="Times New Roman" pitchFamily="18" charset="0"/>
              </a:rPr>
              <a:t>bổ</a:t>
            </a:r>
            <a:r>
              <a:rPr lang="en-US" dirty="0">
                <a:solidFill>
                  <a:srgbClr val="002060"/>
                </a:solidFill>
                <a:latin typeface="Times New Roman" pitchFamily="18" charset="0"/>
                <a:cs typeface="Times New Roman" pitchFamily="18" charset="0"/>
              </a:rPr>
              <a:t> sung </a:t>
            </a:r>
            <a:r>
              <a:rPr lang="en-US" dirty="0" err="1">
                <a:solidFill>
                  <a:srgbClr val="002060"/>
                </a:solidFill>
                <a:latin typeface="Times New Roman" pitchFamily="18" charset="0"/>
                <a:cs typeface="Times New Roman" pitchFamily="18" charset="0"/>
              </a:rPr>
              <a:t>nội</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tiết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tố</a:t>
            </a:r>
            <a:r>
              <a:rPr lang="en-US" dirty="0">
                <a:solidFill>
                  <a:srgbClr val="002060"/>
                </a:solidFill>
                <a:latin typeface="Times New Roman" pitchFamily="18" charset="0"/>
                <a:cs typeface="Times New Roman" pitchFamily="18" charset="0"/>
              </a:rPr>
              <a:t>….</a:t>
            </a:r>
          </a:p>
          <a:p>
            <a:pPr>
              <a:buNone/>
            </a:pPr>
            <a:endParaRPr lang="en-US"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1685</Words>
  <Application>Microsoft Office PowerPoint</Application>
  <PresentationFormat>On-screen Show (4:3)</PresentationFormat>
  <Paragraphs>196</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      </vt:lpstr>
      <vt:lpstr>Slide 30</vt:lpstr>
      <vt:lpstr> </vt:lpstr>
      <vt:lpstr>Slide 32</vt:lpstr>
      <vt:lpstr>Slide 33</vt:lpstr>
      <vt:lpstr>2. Khi dùng tại khoang mũi: do dược chất đạt được độ phân tán cao nên thuốc phun mù dễ phân bố đều trên niêm mạc, phát huy tác dụng nhanh và bị thanh thải chậm hơn dạng thuốc nhỏ giọt. 3. Thuốc phun mù là dạng hỗn dịch hay nhũ tương thì phải lắc kỹ trước khi dùng.         </vt:lpstr>
      <vt:lpstr>Slide 35</vt:lpstr>
      <vt:lpstr>Slide 36</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170</cp:revision>
  <dcterms:created xsi:type="dcterms:W3CDTF">2018-10-01T08:12:54Z</dcterms:created>
  <dcterms:modified xsi:type="dcterms:W3CDTF">2018-10-05T03:38:14Z</dcterms:modified>
</cp:coreProperties>
</file>